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83" r:id="rId4"/>
    <p:sldId id="279" r:id="rId5"/>
    <p:sldId id="280" r:id="rId6"/>
    <p:sldId id="304" r:id="rId7"/>
    <p:sldId id="300" r:id="rId8"/>
    <p:sldId id="328" r:id="rId9"/>
    <p:sldId id="329" r:id="rId10"/>
    <p:sldId id="330" r:id="rId11"/>
    <p:sldId id="301" r:id="rId12"/>
    <p:sldId id="302" r:id="rId13"/>
    <p:sldId id="325" r:id="rId14"/>
    <p:sldId id="305" r:id="rId15"/>
    <p:sldId id="284" r:id="rId16"/>
    <p:sldId id="341" r:id="rId17"/>
    <p:sldId id="306" r:id="rId18"/>
    <p:sldId id="287" r:id="rId19"/>
    <p:sldId id="312" r:id="rId20"/>
    <p:sldId id="316" r:id="rId21"/>
    <p:sldId id="346" r:id="rId22"/>
    <p:sldId id="347" r:id="rId23"/>
    <p:sldId id="348" r:id="rId24"/>
    <p:sldId id="349" r:id="rId25"/>
    <p:sldId id="323" r:id="rId26"/>
    <p:sldId id="317" r:id="rId27"/>
    <p:sldId id="343" r:id="rId28"/>
    <p:sldId id="344" r:id="rId29"/>
    <p:sldId id="318" r:id="rId30"/>
    <p:sldId id="333" r:id="rId31"/>
    <p:sldId id="331" r:id="rId32"/>
    <p:sldId id="334" r:id="rId33"/>
    <p:sldId id="322" r:id="rId34"/>
    <p:sldId id="345" r:id="rId35"/>
    <p:sldId id="335" r:id="rId36"/>
    <p:sldId id="336" r:id="rId37"/>
    <p:sldId id="337" r:id="rId38"/>
    <p:sldId id="338" r:id="rId39"/>
    <p:sldId id="340" r:id="rId40"/>
    <p:sldId id="298" r:id="rId41"/>
    <p:sldId id="311" r:id="rId42"/>
    <p:sldId id="303" r:id="rId43"/>
    <p:sldId id="307" r:id="rId44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r" defTabSz="914400" rtl="1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r" defTabSz="914400" rtl="1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r" defTabSz="914400" rtl="1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r" defTabSz="914400" rtl="1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ADCD"/>
    <a:srgbClr val="35B19D"/>
    <a:srgbClr val="08B000"/>
    <a:srgbClr val="35759D"/>
    <a:srgbClr val="000000"/>
    <a:srgbClr val="FFFF00"/>
    <a:srgbClr val="B3D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6" autoAdjust="0"/>
    <p:restoredTop sz="95520" autoAdjust="0"/>
  </p:normalViewPr>
  <p:slideViewPr>
    <p:cSldViewPr>
      <p:cViewPr>
        <p:scale>
          <a:sx n="75" d="100"/>
          <a:sy n="75" d="100"/>
        </p:scale>
        <p:origin x="78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732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E25DF0-CC29-4E80-9D5E-6416AB984F67}" type="doc">
      <dgm:prSet loTypeId="urn:microsoft.com/office/officeart/2005/8/layout/hierarchy5" loCatId="hierarchy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746A087-2C47-49F9-B8D5-865A08DA35EA}">
      <dgm:prSet phldrT="[Text]" custT="1"/>
      <dgm:spPr/>
      <dgm:t>
        <a:bodyPr/>
        <a:lstStyle/>
        <a:p>
          <a:pPr algn="ctr"/>
          <a:r>
            <a:rPr lang="en-US" sz="2000" b="0" dirty="0">
              <a:cs typeface="B Nazanin" pitchFamily="2" charset="-78"/>
            </a:rPr>
            <a:t>Quantitative motion quality evaluation</a:t>
          </a:r>
        </a:p>
      </dgm:t>
    </dgm:pt>
    <dgm:pt modelId="{F1E7C62A-7ED0-4AF8-803E-969908EA1F33}" type="parTrans" cxnId="{CDEE3275-0628-41C8-B251-641F767A71D3}">
      <dgm:prSet/>
      <dgm:spPr/>
      <dgm:t>
        <a:bodyPr/>
        <a:lstStyle/>
        <a:p>
          <a:pPr algn="ctr"/>
          <a:endParaRPr lang="en-US" sz="1200">
            <a:solidFill>
              <a:sysClr val="windowText" lastClr="000000"/>
            </a:solidFill>
            <a:cs typeface="B Nazanin" pitchFamily="2" charset="-78"/>
          </a:endParaRPr>
        </a:p>
      </dgm:t>
    </dgm:pt>
    <dgm:pt modelId="{E0CB1523-D06D-461F-B037-ADCAC929EC3C}" type="sibTrans" cxnId="{CDEE3275-0628-41C8-B251-641F767A71D3}">
      <dgm:prSet/>
      <dgm:spPr/>
      <dgm:t>
        <a:bodyPr/>
        <a:lstStyle/>
        <a:p>
          <a:pPr algn="ctr"/>
          <a:endParaRPr lang="en-US" sz="1200">
            <a:solidFill>
              <a:sysClr val="windowText" lastClr="000000"/>
            </a:solidFill>
            <a:cs typeface="B Nazanin" pitchFamily="2" charset="-78"/>
          </a:endParaRPr>
        </a:p>
      </dgm:t>
    </dgm:pt>
    <dgm:pt modelId="{9FDB65CD-9A91-4E69-A5FD-87E05E8E2A51}">
      <dgm:prSet phldrT="[Text]" custT="1"/>
      <dgm:spPr/>
      <dgm:t>
        <a:bodyPr/>
        <a:lstStyle/>
        <a:p>
          <a:pPr algn="ctr"/>
          <a:r>
            <a:rPr lang="en-US" sz="1600" dirty="0" err="1">
              <a:cs typeface="B Nazanin" pitchFamily="2" charset="-78"/>
            </a:rPr>
            <a:t>Fitts</a:t>
          </a:r>
          <a:r>
            <a:rPr lang="en-US" sz="1600" dirty="0">
              <a:cs typeface="B Nazanin" pitchFamily="2" charset="-78"/>
            </a:rPr>
            <a:t>’ Law</a:t>
          </a:r>
        </a:p>
      </dgm:t>
    </dgm:pt>
    <dgm:pt modelId="{44D8B246-B52C-4D31-A49E-E7A208FDE88F}" type="parTrans" cxnId="{9BA85A52-7F38-4EF1-B595-9BE01A6E09A7}">
      <dgm:prSet/>
      <dgm:spPr/>
      <dgm:t>
        <a:bodyPr/>
        <a:lstStyle/>
        <a:p>
          <a:pPr algn="ctr"/>
          <a:endParaRPr lang="en-US" sz="1200">
            <a:solidFill>
              <a:sysClr val="windowText" lastClr="000000"/>
            </a:solidFill>
            <a:cs typeface="B Nazanin" pitchFamily="2" charset="-78"/>
          </a:endParaRPr>
        </a:p>
      </dgm:t>
    </dgm:pt>
    <dgm:pt modelId="{5CE7866B-8F50-4774-AA2F-47054B33852E}" type="sibTrans" cxnId="{9BA85A52-7F38-4EF1-B595-9BE01A6E09A7}">
      <dgm:prSet/>
      <dgm:spPr/>
      <dgm:t>
        <a:bodyPr/>
        <a:lstStyle/>
        <a:p>
          <a:pPr algn="ctr"/>
          <a:endParaRPr lang="en-US" sz="1200">
            <a:solidFill>
              <a:sysClr val="windowText" lastClr="000000"/>
            </a:solidFill>
            <a:cs typeface="B Nazanin" pitchFamily="2" charset="-78"/>
          </a:endParaRPr>
        </a:p>
      </dgm:t>
    </dgm:pt>
    <dgm:pt modelId="{1E3D74E6-7250-4DC1-88C5-B90CF31B3006}">
      <dgm:prSet phldrT="[Text]" custT="1"/>
      <dgm:spPr/>
      <dgm:t>
        <a:bodyPr/>
        <a:lstStyle/>
        <a:p>
          <a:pPr algn="ctr"/>
          <a:r>
            <a:rPr lang="en-US" sz="1600" dirty="0">
              <a:cs typeface="B Nazanin" pitchFamily="2" charset="-78"/>
            </a:rPr>
            <a:t>General Systems Performance Theory</a:t>
          </a:r>
        </a:p>
      </dgm:t>
    </dgm:pt>
    <dgm:pt modelId="{5C4B357B-DE6B-4C6F-836C-7B037B4D33C4}" type="parTrans" cxnId="{70DED6A3-F361-4C12-AE8A-551F06E48764}">
      <dgm:prSet/>
      <dgm:spPr/>
      <dgm:t>
        <a:bodyPr/>
        <a:lstStyle/>
        <a:p>
          <a:pPr algn="ctr"/>
          <a:endParaRPr lang="en-US" sz="1200">
            <a:solidFill>
              <a:sysClr val="windowText" lastClr="000000"/>
            </a:solidFill>
            <a:cs typeface="B Nazanin" pitchFamily="2" charset="-78"/>
          </a:endParaRPr>
        </a:p>
      </dgm:t>
    </dgm:pt>
    <dgm:pt modelId="{1DE53358-B3B7-4126-9FC0-93B32F928AC7}" type="sibTrans" cxnId="{70DED6A3-F361-4C12-AE8A-551F06E48764}">
      <dgm:prSet/>
      <dgm:spPr/>
      <dgm:t>
        <a:bodyPr/>
        <a:lstStyle/>
        <a:p>
          <a:pPr algn="ctr"/>
          <a:endParaRPr lang="en-US" sz="1200">
            <a:solidFill>
              <a:sysClr val="windowText" lastClr="000000"/>
            </a:solidFill>
            <a:cs typeface="B Nazanin" pitchFamily="2" charset="-78"/>
          </a:endParaRPr>
        </a:p>
      </dgm:t>
    </dgm:pt>
    <dgm:pt modelId="{42B02664-BCD1-4CAB-B4AA-DEE8256A1E58}">
      <dgm:prSet phldrT="[Text]" custT="1"/>
      <dgm:spPr/>
      <dgm:t>
        <a:bodyPr/>
        <a:lstStyle/>
        <a:p>
          <a:pPr algn="ctr"/>
          <a:r>
            <a:rPr lang="en-US" sz="1600">
              <a:cs typeface="B Nazanin" pitchFamily="2" charset="-78"/>
            </a:rPr>
            <a:t>Signal Processing</a:t>
          </a:r>
          <a:endParaRPr lang="en-US" sz="1600" dirty="0">
            <a:cs typeface="B Nazanin" pitchFamily="2" charset="-78"/>
          </a:endParaRPr>
        </a:p>
      </dgm:t>
    </dgm:pt>
    <dgm:pt modelId="{B9798E16-1F4E-420D-9648-154C6CBEB7BB}" type="parTrans" cxnId="{BD18A818-F842-47E4-AD70-EA404DE215D5}">
      <dgm:prSet/>
      <dgm:spPr/>
      <dgm:t>
        <a:bodyPr/>
        <a:lstStyle/>
        <a:p>
          <a:pPr algn="ctr"/>
          <a:endParaRPr lang="en-US" sz="1200">
            <a:solidFill>
              <a:sysClr val="windowText" lastClr="000000"/>
            </a:solidFill>
            <a:cs typeface="B Nazanin" pitchFamily="2" charset="-78"/>
          </a:endParaRPr>
        </a:p>
      </dgm:t>
    </dgm:pt>
    <dgm:pt modelId="{91FEE5DE-BA8A-4027-ADEB-8025ED7168B3}" type="sibTrans" cxnId="{BD18A818-F842-47E4-AD70-EA404DE215D5}">
      <dgm:prSet/>
      <dgm:spPr/>
      <dgm:t>
        <a:bodyPr/>
        <a:lstStyle/>
        <a:p>
          <a:pPr algn="ctr"/>
          <a:endParaRPr lang="en-US" sz="1200">
            <a:solidFill>
              <a:sysClr val="windowText" lastClr="000000"/>
            </a:solidFill>
            <a:cs typeface="B Nazanin" pitchFamily="2" charset="-78"/>
          </a:endParaRPr>
        </a:p>
      </dgm:t>
    </dgm:pt>
    <dgm:pt modelId="{C4B3779E-B4BF-43E9-A016-E6424FE390E8}">
      <dgm:prSet custT="1"/>
      <dgm:spPr/>
      <dgm:t>
        <a:bodyPr/>
        <a:lstStyle/>
        <a:p>
          <a:pPr algn="ctr"/>
          <a:r>
            <a:rPr lang="en-US" sz="1600" dirty="0">
              <a:cs typeface="B Nazanin" pitchFamily="2" charset="-78"/>
            </a:rPr>
            <a:t>Kinematic Indices</a:t>
          </a:r>
        </a:p>
      </dgm:t>
    </dgm:pt>
    <dgm:pt modelId="{8746F3EF-2D6D-4D8B-B993-5DA7689F7C65}" type="parTrans" cxnId="{639A882E-08D7-4BD5-BC01-EDEA88121C9E}">
      <dgm:prSet/>
      <dgm:spPr/>
      <dgm:t>
        <a:bodyPr/>
        <a:lstStyle/>
        <a:p>
          <a:pPr algn="ctr"/>
          <a:endParaRPr lang="en-US" sz="1200">
            <a:solidFill>
              <a:sysClr val="windowText" lastClr="000000"/>
            </a:solidFill>
            <a:cs typeface="B Nazanin" pitchFamily="2" charset="-78"/>
          </a:endParaRPr>
        </a:p>
      </dgm:t>
    </dgm:pt>
    <dgm:pt modelId="{1F30DD58-8156-4BD6-B7D4-C6A795F8BA65}" type="sibTrans" cxnId="{639A882E-08D7-4BD5-BC01-EDEA88121C9E}">
      <dgm:prSet/>
      <dgm:spPr/>
      <dgm:t>
        <a:bodyPr/>
        <a:lstStyle/>
        <a:p>
          <a:pPr algn="ctr"/>
          <a:endParaRPr lang="en-US" sz="1200">
            <a:solidFill>
              <a:sysClr val="windowText" lastClr="000000"/>
            </a:solidFill>
            <a:cs typeface="B Nazanin" pitchFamily="2" charset="-78"/>
          </a:endParaRPr>
        </a:p>
      </dgm:t>
    </dgm:pt>
    <dgm:pt modelId="{36715F4B-8175-4BF0-A0A3-7CC8B8873753}" type="pres">
      <dgm:prSet presAssocID="{01E25DF0-CC29-4E80-9D5E-6416AB984F6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73D448E-2554-4E3C-9E4F-AB2B9DFB85B7}" type="pres">
      <dgm:prSet presAssocID="{01E25DF0-CC29-4E80-9D5E-6416AB984F67}" presName="hierFlow" presStyleCnt="0"/>
      <dgm:spPr/>
    </dgm:pt>
    <dgm:pt modelId="{0C85E11E-94F5-4861-9396-1CBFB2AFE2CF}" type="pres">
      <dgm:prSet presAssocID="{01E25DF0-CC29-4E80-9D5E-6416AB984F6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46963F6-CDB2-413D-A869-AAE48723A615}" type="pres">
      <dgm:prSet presAssocID="{0746A087-2C47-49F9-B8D5-865A08DA35EA}" presName="Name17" presStyleCnt="0"/>
      <dgm:spPr/>
    </dgm:pt>
    <dgm:pt modelId="{84B0E72E-41BC-4E77-9414-8842309652EB}" type="pres">
      <dgm:prSet presAssocID="{0746A087-2C47-49F9-B8D5-865A08DA35EA}" presName="level1Shape" presStyleLbl="node0" presStyleIdx="0" presStyleCnt="1">
        <dgm:presLayoutVars>
          <dgm:chPref val="3"/>
        </dgm:presLayoutVars>
      </dgm:prSet>
      <dgm:spPr/>
    </dgm:pt>
    <dgm:pt modelId="{B8CABAF6-7878-48D3-939F-8685F7C0D3D8}" type="pres">
      <dgm:prSet presAssocID="{0746A087-2C47-49F9-B8D5-865A08DA35EA}" presName="hierChild2" presStyleCnt="0"/>
      <dgm:spPr/>
    </dgm:pt>
    <dgm:pt modelId="{BDD6476B-5A22-45FC-9425-7E1DBE39CBEF}" type="pres">
      <dgm:prSet presAssocID="{44D8B246-B52C-4D31-A49E-E7A208FDE88F}" presName="Name25" presStyleLbl="parChTrans1D2" presStyleIdx="0" presStyleCnt="4"/>
      <dgm:spPr/>
    </dgm:pt>
    <dgm:pt modelId="{C48414F4-5CCC-4A3A-8E60-6FE76A4B0FA9}" type="pres">
      <dgm:prSet presAssocID="{44D8B246-B52C-4D31-A49E-E7A208FDE88F}" presName="connTx" presStyleLbl="parChTrans1D2" presStyleIdx="0" presStyleCnt="4"/>
      <dgm:spPr/>
    </dgm:pt>
    <dgm:pt modelId="{C221AEE5-071A-468F-A7E3-39EB203B88A6}" type="pres">
      <dgm:prSet presAssocID="{9FDB65CD-9A91-4E69-A5FD-87E05E8E2A51}" presName="Name30" presStyleCnt="0"/>
      <dgm:spPr/>
    </dgm:pt>
    <dgm:pt modelId="{DD1560AB-8307-4236-A0BF-1CE33203C37C}" type="pres">
      <dgm:prSet presAssocID="{9FDB65CD-9A91-4E69-A5FD-87E05E8E2A51}" presName="level2Shape" presStyleLbl="node2" presStyleIdx="0" presStyleCnt="4"/>
      <dgm:spPr/>
    </dgm:pt>
    <dgm:pt modelId="{E69678F7-CA3B-4B7C-80E1-3917A61E6148}" type="pres">
      <dgm:prSet presAssocID="{9FDB65CD-9A91-4E69-A5FD-87E05E8E2A51}" presName="hierChild3" presStyleCnt="0"/>
      <dgm:spPr/>
    </dgm:pt>
    <dgm:pt modelId="{7A823F8C-56A8-48C2-B552-83259D32EA2C}" type="pres">
      <dgm:prSet presAssocID="{5C4B357B-DE6B-4C6F-836C-7B037B4D33C4}" presName="Name25" presStyleLbl="parChTrans1D2" presStyleIdx="1" presStyleCnt="4"/>
      <dgm:spPr/>
    </dgm:pt>
    <dgm:pt modelId="{0FD0A264-E9B2-4F50-AD53-C004CFAC6C9E}" type="pres">
      <dgm:prSet presAssocID="{5C4B357B-DE6B-4C6F-836C-7B037B4D33C4}" presName="connTx" presStyleLbl="parChTrans1D2" presStyleIdx="1" presStyleCnt="4"/>
      <dgm:spPr/>
    </dgm:pt>
    <dgm:pt modelId="{17AE6246-4D41-4798-9D12-39BFD26A8ABE}" type="pres">
      <dgm:prSet presAssocID="{1E3D74E6-7250-4DC1-88C5-B90CF31B3006}" presName="Name30" presStyleCnt="0"/>
      <dgm:spPr/>
    </dgm:pt>
    <dgm:pt modelId="{BE7D768C-B2A1-4D3D-9532-28202224737B}" type="pres">
      <dgm:prSet presAssocID="{1E3D74E6-7250-4DC1-88C5-B90CF31B3006}" presName="level2Shape" presStyleLbl="node2" presStyleIdx="1" presStyleCnt="4"/>
      <dgm:spPr/>
    </dgm:pt>
    <dgm:pt modelId="{095EE465-A645-4212-8B0A-1A9996AB8183}" type="pres">
      <dgm:prSet presAssocID="{1E3D74E6-7250-4DC1-88C5-B90CF31B3006}" presName="hierChild3" presStyleCnt="0"/>
      <dgm:spPr/>
    </dgm:pt>
    <dgm:pt modelId="{68EC8327-F305-45D9-9DC5-89E0F7AC9333}" type="pres">
      <dgm:prSet presAssocID="{B9798E16-1F4E-420D-9648-154C6CBEB7BB}" presName="Name25" presStyleLbl="parChTrans1D2" presStyleIdx="2" presStyleCnt="4"/>
      <dgm:spPr/>
    </dgm:pt>
    <dgm:pt modelId="{1B041EC7-2DE9-42FC-BF41-C0FCB178C754}" type="pres">
      <dgm:prSet presAssocID="{B9798E16-1F4E-420D-9648-154C6CBEB7BB}" presName="connTx" presStyleLbl="parChTrans1D2" presStyleIdx="2" presStyleCnt="4"/>
      <dgm:spPr/>
    </dgm:pt>
    <dgm:pt modelId="{261405E6-2F00-4092-8F4D-DCB684307531}" type="pres">
      <dgm:prSet presAssocID="{42B02664-BCD1-4CAB-B4AA-DEE8256A1E58}" presName="Name30" presStyleCnt="0"/>
      <dgm:spPr/>
    </dgm:pt>
    <dgm:pt modelId="{FB20022F-D2BD-4D2E-AD04-D2BDD98BC55C}" type="pres">
      <dgm:prSet presAssocID="{42B02664-BCD1-4CAB-B4AA-DEE8256A1E58}" presName="level2Shape" presStyleLbl="node2" presStyleIdx="2" presStyleCnt="4"/>
      <dgm:spPr/>
    </dgm:pt>
    <dgm:pt modelId="{B7D3D0BD-F04F-4744-BDEB-0784ADE8676E}" type="pres">
      <dgm:prSet presAssocID="{42B02664-BCD1-4CAB-B4AA-DEE8256A1E58}" presName="hierChild3" presStyleCnt="0"/>
      <dgm:spPr/>
    </dgm:pt>
    <dgm:pt modelId="{FEBB1ED6-EA53-48F2-A746-4CF084B775B9}" type="pres">
      <dgm:prSet presAssocID="{8746F3EF-2D6D-4D8B-B993-5DA7689F7C65}" presName="Name25" presStyleLbl="parChTrans1D2" presStyleIdx="3" presStyleCnt="4"/>
      <dgm:spPr/>
    </dgm:pt>
    <dgm:pt modelId="{6DFF192C-97AB-4268-9AFA-856AF0CDF013}" type="pres">
      <dgm:prSet presAssocID="{8746F3EF-2D6D-4D8B-B993-5DA7689F7C65}" presName="connTx" presStyleLbl="parChTrans1D2" presStyleIdx="3" presStyleCnt="4"/>
      <dgm:spPr/>
    </dgm:pt>
    <dgm:pt modelId="{7E9B38C7-95BE-49C5-817B-08A99A3F01B6}" type="pres">
      <dgm:prSet presAssocID="{C4B3779E-B4BF-43E9-A016-E6424FE390E8}" presName="Name30" presStyleCnt="0"/>
      <dgm:spPr/>
    </dgm:pt>
    <dgm:pt modelId="{C738BAC0-CE7E-4C22-B19F-87FCC0872750}" type="pres">
      <dgm:prSet presAssocID="{C4B3779E-B4BF-43E9-A016-E6424FE390E8}" presName="level2Shape" presStyleLbl="node2" presStyleIdx="3" presStyleCnt="4"/>
      <dgm:spPr/>
    </dgm:pt>
    <dgm:pt modelId="{CC3AE8FC-009B-454B-A309-A690E23F3002}" type="pres">
      <dgm:prSet presAssocID="{C4B3779E-B4BF-43E9-A016-E6424FE390E8}" presName="hierChild3" presStyleCnt="0"/>
      <dgm:spPr/>
    </dgm:pt>
    <dgm:pt modelId="{EAF2305D-FC23-4163-87DB-3C057FF3FB4D}" type="pres">
      <dgm:prSet presAssocID="{01E25DF0-CC29-4E80-9D5E-6416AB984F67}" presName="bgShapesFlow" presStyleCnt="0"/>
      <dgm:spPr/>
    </dgm:pt>
  </dgm:ptLst>
  <dgm:cxnLst>
    <dgm:cxn modelId="{359F3907-D860-48E9-922A-B042AC78AF55}" type="presOf" srcId="{C4B3779E-B4BF-43E9-A016-E6424FE390E8}" destId="{C738BAC0-CE7E-4C22-B19F-87FCC0872750}" srcOrd="0" destOrd="0" presId="urn:microsoft.com/office/officeart/2005/8/layout/hierarchy5"/>
    <dgm:cxn modelId="{C4E1E20D-ADB0-4A78-8E29-45652AAC4065}" type="presOf" srcId="{44D8B246-B52C-4D31-A49E-E7A208FDE88F}" destId="{C48414F4-5CCC-4A3A-8E60-6FE76A4B0FA9}" srcOrd="1" destOrd="0" presId="urn:microsoft.com/office/officeart/2005/8/layout/hierarchy5"/>
    <dgm:cxn modelId="{863A0E18-86D3-4EB3-A693-171A126FCF44}" type="presOf" srcId="{01E25DF0-CC29-4E80-9D5E-6416AB984F67}" destId="{36715F4B-8175-4BF0-A0A3-7CC8B8873753}" srcOrd="0" destOrd="0" presId="urn:microsoft.com/office/officeart/2005/8/layout/hierarchy5"/>
    <dgm:cxn modelId="{BD18A818-F842-47E4-AD70-EA404DE215D5}" srcId="{0746A087-2C47-49F9-B8D5-865A08DA35EA}" destId="{42B02664-BCD1-4CAB-B4AA-DEE8256A1E58}" srcOrd="2" destOrd="0" parTransId="{B9798E16-1F4E-420D-9648-154C6CBEB7BB}" sibTransId="{91FEE5DE-BA8A-4027-ADEB-8025ED7168B3}"/>
    <dgm:cxn modelId="{639A882E-08D7-4BD5-BC01-EDEA88121C9E}" srcId="{0746A087-2C47-49F9-B8D5-865A08DA35EA}" destId="{C4B3779E-B4BF-43E9-A016-E6424FE390E8}" srcOrd="3" destOrd="0" parTransId="{8746F3EF-2D6D-4D8B-B993-5DA7689F7C65}" sibTransId="{1F30DD58-8156-4BD6-B7D4-C6A795F8BA65}"/>
    <dgm:cxn modelId="{1C9DAA6C-086E-43D0-8037-AACC8F1B7D80}" type="presOf" srcId="{B9798E16-1F4E-420D-9648-154C6CBEB7BB}" destId="{1B041EC7-2DE9-42FC-BF41-C0FCB178C754}" srcOrd="1" destOrd="0" presId="urn:microsoft.com/office/officeart/2005/8/layout/hierarchy5"/>
    <dgm:cxn modelId="{9BA85A52-7F38-4EF1-B595-9BE01A6E09A7}" srcId="{0746A087-2C47-49F9-B8D5-865A08DA35EA}" destId="{9FDB65CD-9A91-4E69-A5FD-87E05E8E2A51}" srcOrd="0" destOrd="0" parTransId="{44D8B246-B52C-4D31-A49E-E7A208FDE88F}" sibTransId="{5CE7866B-8F50-4774-AA2F-47054B33852E}"/>
    <dgm:cxn modelId="{CDEE3275-0628-41C8-B251-641F767A71D3}" srcId="{01E25DF0-CC29-4E80-9D5E-6416AB984F67}" destId="{0746A087-2C47-49F9-B8D5-865A08DA35EA}" srcOrd="0" destOrd="0" parTransId="{F1E7C62A-7ED0-4AF8-803E-969908EA1F33}" sibTransId="{E0CB1523-D06D-461F-B037-ADCAC929EC3C}"/>
    <dgm:cxn modelId="{2F36BB55-66FC-4F67-9D6B-B194922F4167}" type="presOf" srcId="{8746F3EF-2D6D-4D8B-B993-5DA7689F7C65}" destId="{6DFF192C-97AB-4268-9AFA-856AF0CDF013}" srcOrd="1" destOrd="0" presId="urn:microsoft.com/office/officeart/2005/8/layout/hierarchy5"/>
    <dgm:cxn modelId="{634C2958-8027-4C4C-AC7F-34E0B8160FDD}" type="presOf" srcId="{0746A087-2C47-49F9-B8D5-865A08DA35EA}" destId="{84B0E72E-41BC-4E77-9414-8842309652EB}" srcOrd="0" destOrd="0" presId="urn:microsoft.com/office/officeart/2005/8/layout/hierarchy5"/>
    <dgm:cxn modelId="{68190D81-0496-41F4-A22A-5706CF4D1664}" type="presOf" srcId="{8746F3EF-2D6D-4D8B-B993-5DA7689F7C65}" destId="{FEBB1ED6-EA53-48F2-A746-4CF084B775B9}" srcOrd="0" destOrd="0" presId="urn:microsoft.com/office/officeart/2005/8/layout/hierarchy5"/>
    <dgm:cxn modelId="{E8DC3B85-FE2C-491F-9404-0D245EEB864D}" type="presOf" srcId="{B9798E16-1F4E-420D-9648-154C6CBEB7BB}" destId="{68EC8327-F305-45D9-9DC5-89E0F7AC9333}" srcOrd="0" destOrd="0" presId="urn:microsoft.com/office/officeart/2005/8/layout/hierarchy5"/>
    <dgm:cxn modelId="{70DED6A3-F361-4C12-AE8A-551F06E48764}" srcId="{0746A087-2C47-49F9-B8D5-865A08DA35EA}" destId="{1E3D74E6-7250-4DC1-88C5-B90CF31B3006}" srcOrd="1" destOrd="0" parTransId="{5C4B357B-DE6B-4C6F-836C-7B037B4D33C4}" sibTransId="{1DE53358-B3B7-4126-9FC0-93B32F928AC7}"/>
    <dgm:cxn modelId="{AD939DA6-AA1A-4D90-B13F-D8C686BD4501}" type="presOf" srcId="{5C4B357B-DE6B-4C6F-836C-7B037B4D33C4}" destId="{0FD0A264-E9B2-4F50-AD53-C004CFAC6C9E}" srcOrd="1" destOrd="0" presId="urn:microsoft.com/office/officeart/2005/8/layout/hierarchy5"/>
    <dgm:cxn modelId="{26E8EFB9-0EEA-4908-AEB6-9251BDC1E398}" type="presOf" srcId="{9FDB65CD-9A91-4E69-A5FD-87E05E8E2A51}" destId="{DD1560AB-8307-4236-A0BF-1CE33203C37C}" srcOrd="0" destOrd="0" presId="urn:microsoft.com/office/officeart/2005/8/layout/hierarchy5"/>
    <dgm:cxn modelId="{F2BA05BD-EC3A-4A57-8DB9-138595833F6E}" type="presOf" srcId="{5C4B357B-DE6B-4C6F-836C-7B037B4D33C4}" destId="{7A823F8C-56A8-48C2-B552-83259D32EA2C}" srcOrd="0" destOrd="0" presId="urn:microsoft.com/office/officeart/2005/8/layout/hierarchy5"/>
    <dgm:cxn modelId="{B3BD3BBD-71E0-493C-8645-BD6C11E5B484}" type="presOf" srcId="{42B02664-BCD1-4CAB-B4AA-DEE8256A1E58}" destId="{FB20022F-D2BD-4D2E-AD04-D2BDD98BC55C}" srcOrd="0" destOrd="0" presId="urn:microsoft.com/office/officeart/2005/8/layout/hierarchy5"/>
    <dgm:cxn modelId="{AE377CED-3C4A-4C4F-8DA2-877FDC54DF4E}" type="presOf" srcId="{1E3D74E6-7250-4DC1-88C5-B90CF31B3006}" destId="{BE7D768C-B2A1-4D3D-9532-28202224737B}" srcOrd="0" destOrd="0" presId="urn:microsoft.com/office/officeart/2005/8/layout/hierarchy5"/>
    <dgm:cxn modelId="{B081E1FA-25D7-4789-84CD-51CCCBFD9142}" type="presOf" srcId="{44D8B246-B52C-4D31-A49E-E7A208FDE88F}" destId="{BDD6476B-5A22-45FC-9425-7E1DBE39CBEF}" srcOrd="0" destOrd="0" presId="urn:microsoft.com/office/officeart/2005/8/layout/hierarchy5"/>
    <dgm:cxn modelId="{2E0AC77A-7467-47DA-B4F6-174D4B9426C5}" type="presParOf" srcId="{36715F4B-8175-4BF0-A0A3-7CC8B8873753}" destId="{573D448E-2554-4E3C-9E4F-AB2B9DFB85B7}" srcOrd="0" destOrd="0" presId="urn:microsoft.com/office/officeart/2005/8/layout/hierarchy5"/>
    <dgm:cxn modelId="{B1D10497-48DD-4B5F-9BFA-F15A19AD18B8}" type="presParOf" srcId="{573D448E-2554-4E3C-9E4F-AB2B9DFB85B7}" destId="{0C85E11E-94F5-4861-9396-1CBFB2AFE2CF}" srcOrd="0" destOrd="0" presId="urn:microsoft.com/office/officeart/2005/8/layout/hierarchy5"/>
    <dgm:cxn modelId="{4C529B78-4767-4665-869F-63C0A78F1E27}" type="presParOf" srcId="{0C85E11E-94F5-4861-9396-1CBFB2AFE2CF}" destId="{246963F6-CDB2-413D-A869-AAE48723A615}" srcOrd="0" destOrd="0" presId="urn:microsoft.com/office/officeart/2005/8/layout/hierarchy5"/>
    <dgm:cxn modelId="{4539FD03-85D0-43C6-9FEA-266533418424}" type="presParOf" srcId="{246963F6-CDB2-413D-A869-AAE48723A615}" destId="{84B0E72E-41BC-4E77-9414-8842309652EB}" srcOrd="0" destOrd="0" presId="urn:microsoft.com/office/officeart/2005/8/layout/hierarchy5"/>
    <dgm:cxn modelId="{E50DEE3C-3DD0-441F-815F-BA232EF4C17E}" type="presParOf" srcId="{246963F6-CDB2-413D-A869-AAE48723A615}" destId="{B8CABAF6-7878-48D3-939F-8685F7C0D3D8}" srcOrd="1" destOrd="0" presId="urn:microsoft.com/office/officeart/2005/8/layout/hierarchy5"/>
    <dgm:cxn modelId="{0879D32E-FE95-4295-870D-B6B67C618353}" type="presParOf" srcId="{B8CABAF6-7878-48D3-939F-8685F7C0D3D8}" destId="{BDD6476B-5A22-45FC-9425-7E1DBE39CBEF}" srcOrd="0" destOrd="0" presId="urn:microsoft.com/office/officeart/2005/8/layout/hierarchy5"/>
    <dgm:cxn modelId="{AAAC3C43-9633-4AD1-B326-E1650E81779D}" type="presParOf" srcId="{BDD6476B-5A22-45FC-9425-7E1DBE39CBEF}" destId="{C48414F4-5CCC-4A3A-8E60-6FE76A4B0FA9}" srcOrd="0" destOrd="0" presId="urn:microsoft.com/office/officeart/2005/8/layout/hierarchy5"/>
    <dgm:cxn modelId="{22A15E29-0D6B-450C-B93C-6B58DE1E7276}" type="presParOf" srcId="{B8CABAF6-7878-48D3-939F-8685F7C0D3D8}" destId="{C221AEE5-071A-468F-A7E3-39EB203B88A6}" srcOrd="1" destOrd="0" presId="urn:microsoft.com/office/officeart/2005/8/layout/hierarchy5"/>
    <dgm:cxn modelId="{5DC70395-031D-4AAD-B388-7B318DB519B8}" type="presParOf" srcId="{C221AEE5-071A-468F-A7E3-39EB203B88A6}" destId="{DD1560AB-8307-4236-A0BF-1CE33203C37C}" srcOrd="0" destOrd="0" presId="urn:microsoft.com/office/officeart/2005/8/layout/hierarchy5"/>
    <dgm:cxn modelId="{73CD2EFD-240C-4F3A-93DF-6BA2761C29D7}" type="presParOf" srcId="{C221AEE5-071A-468F-A7E3-39EB203B88A6}" destId="{E69678F7-CA3B-4B7C-80E1-3917A61E6148}" srcOrd="1" destOrd="0" presId="urn:microsoft.com/office/officeart/2005/8/layout/hierarchy5"/>
    <dgm:cxn modelId="{894265E7-A293-4AEC-9F46-E54E18E85A80}" type="presParOf" srcId="{B8CABAF6-7878-48D3-939F-8685F7C0D3D8}" destId="{7A823F8C-56A8-48C2-B552-83259D32EA2C}" srcOrd="2" destOrd="0" presId="urn:microsoft.com/office/officeart/2005/8/layout/hierarchy5"/>
    <dgm:cxn modelId="{78749803-44E0-4726-BDB9-91F554C7E76C}" type="presParOf" srcId="{7A823F8C-56A8-48C2-B552-83259D32EA2C}" destId="{0FD0A264-E9B2-4F50-AD53-C004CFAC6C9E}" srcOrd="0" destOrd="0" presId="urn:microsoft.com/office/officeart/2005/8/layout/hierarchy5"/>
    <dgm:cxn modelId="{2F96FE3B-DBCF-43FB-8B87-B3599D153EB3}" type="presParOf" srcId="{B8CABAF6-7878-48D3-939F-8685F7C0D3D8}" destId="{17AE6246-4D41-4798-9D12-39BFD26A8ABE}" srcOrd="3" destOrd="0" presId="urn:microsoft.com/office/officeart/2005/8/layout/hierarchy5"/>
    <dgm:cxn modelId="{DA642B90-A261-45F2-997F-D12984458B6E}" type="presParOf" srcId="{17AE6246-4D41-4798-9D12-39BFD26A8ABE}" destId="{BE7D768C-B2A1-4D3D-9532-28202224737B}" srcOrd="0" destOrd="0" presId="urn:microsoft.com/office/officeart/2005/8/layout/hierarchy5"/>
    <dgm:cxn modelId="{4E0BD188-CD61-4189-A771-B53C2B798D53}" type="presParOf" srcId="{17AE6246-4D41-4798-9D12-39BFD26A8ABE}" destId="{095EE465-A645-4212-8B0A-1A9996AB8183}" srcOrd="1" destOrd="0" presId="urn:microsoft.com/office/officeart/2005/8/layout/hierarchy5"/>
    <dgm:cxn modelId="{0B3AA840-92D3-492D-9963-F732F1C7E8D8}" type="presParOf" srcId="{B8CABAF6-7878-48D3-939F-8685F7C0D3D8}" destId="{68EC8327-F305-45D9-9DC5-89E0F7AC9333}" srcOrd="4" destOrd="0" presId="urn:microsoft.com/office/officeart/2005/8/layout/hierarchy5"/>
    <dgm:cxn modelId="{26046D1F-9FBC-4AD8-B8A4-D3575E321231}" type="presParOf" srcId="{68EC8327-F305-45D9-9DC5-89E0F7AC9333}" destId="{1B041EC7-2DE9-42FC-BF41-C0FCB178C754}" srcOrd="0" destOrd="0" presId="urn:microsoft.com/office/officeart/2005/8/layout/hierarchy5"/>
    <dgm:cxn modelId="{A77EBD85-F979-4E94-9518-C672B8B23F39}" type="presParOf" srcId="{B8CABAF6-7878-48D3-939F-8685F7C0D3D8}" destId="{261405E6-2F00-4092-8F4D-DCB684307531}" srcOrd="5" destOrd="0" presId="urn:microsoft.com/office/officeart/2005/8/layout/hierarchy5"/>
    <dgm:cxn modelId="{9389A367-AF48-4455-8312-A8B3E8592AD3}" type="presParOf" srcId="{261405E6-2F00-4092-8F4D-DCB684307531}" destId="{FB20022F-D2BD-4D2E-AD04-D2BDD98BC55C}" srcOrd="0" destOrd="0" presId="urn:microsoft.com/office/officeart/2005/8/layout/hierarchy5"/>
    <dgm:cxn modelId="{9D5537EF-2860-4E2B-8F71-AB1A457437A3}" type="presParOf" srcId="{261405E6-2F00-4092-8F4D-DCB684307531}" destId="{B7D3D0BD-F04F-4744-BDEB-0784ADE8676E}" srcOrd="1" destOrd="0" presId="urn:microsoft.com/office/officeart/2005/8/layout/hierarchy5"/>
    <dgm:cxn modelId="{0CD30BA7-6944-47B3-B1DA-2219A37D10F6}" type="presParOf" srcId="{B8CABAF6-7878-48D3-939F-8685F7C0D3D8}" destId="{FEBB1ED6-EA53-48F2-A746-4CF084B775B9}" srcOrd="6" destOrd="0" presId="urn:microsoft.com/office/officeart/2005/8/layout/hierarchy5"/>
    <dgm:cxn modelId="{3C4C571D-2D50-4A4F-B666-5C38CB357B70}" type="presParOf" srcId="{FEBB1ED6-EA53-48F2-A746-4CF084B775B9}" destId="{6DFF192C-97AB-4268-9AFA-856AF0CDF013}" srcOrd="0" destOrd="0" presId="urn:microsoft.com/office/officeart/2005/8/layout/hierarchy5"/>
    <dgm:cxn modelId="{805F0CD0-34A1-474C-A60D-82931098BDEA}" type="presParOf" srcId="{B8CABAF6-7878-48D3-939F-8685F7C0D3D8}" destId="{7E9B38C7-95BE-49C5-817B-08A99A3F01B6}" srcOrd="7" destOrd="0" presId="urn:microsoft.com/office/officeart/2005/8/layout/hierarchy5"/>
    <dgm:cxn modelId="{0015BA70-2B40-4FB3-90C1-EA5F476C6A4C}" type="presParOf" srcId="{7E9B38C7-95BE-49C5-817B-08A99A3F01B6}" destId="{C738BAC0-CE7E-4C22-B19F-87FCC0872750}" srcOrd="0" destOrd="0" presId="urn:microsoft.com/office/officeart/2005/8/layout/hierarchy5"/>
    <dgm:cxn modelId="{2302CE57-72C4-417D-9916-32453E3FFA03}" type="presParOf" srcId="{7E9B38C7-95BE-49C5-817B-08A99A3F01B6}" destId="{CC3AE8FC-009B-454B-A309-A690E23F3002}" srcOrd="1" destOrd="0" presId="urn:microsoft.com/office/officeart/2005/8/layout/hierarchy5"/>
    <dgm:cxn modelId="{83E27A8A-E4D9-47B1-A7E5-68B5BD131922}" type="presParOf" srcId="{36715F4B-8175-4BF0-A0A3-7CC8B8873753}" destId="{EAF2305D-FC23-4163-87DB-3C057FF3FB4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218C29-4377-4F4E-8639-5E85E2F41E8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147742-3DDD-4E27-88AA-C588AA2A71B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/>
            <a:t>Structure</a:t>
          </a:r>
        </a:p>
      </dgm:t>
    </dgm:pt>
    <dgm:pt modelId="{D4A565CD-CE9F-41E8-921E-F29C76EA7350}" type="parTrans" cxnId="{806F5B78-FE63-4AF0-AF4C-E0D2D188F034}">
      <dgm:prSet/>
      <dgm:spPr/>
      <dgm:t>
        <a:bodyPr/>
        <a:lstStyle/>
        <a:p>
          <a:endParaRPr lang="en-US"/>
        </a:p>
      </dgm:t>
    </dgm:pt>
    <dgm:pt modelId="{C44F95D9-1BC4-4938-AA90-9F8AC3C2F9BF}" type="sibTrans" cxnId="{806F5B78-FE63-4AF0-AF4C-E0D2D188F034}">
      <dgm:prSet/>
      <dgm:spPr/>
      <dgm:t>
        <a:bodyPr/>
        <a:lstStyle/>
        <a:p>
          <a:endParaRPr lang="en-US"/>
        </a:p>
      </dgm:t>
    </dgm:pt>
    <dgm:pt modelId="{51C04B4A-580E-4838-9B96-86D14DDEDF1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/>
            <a:t>Function</a:t>
          </a:r>
          <a:endParaRPr lang="en-US" sz="2300" dirty="0"/>
        </a:p>
      </dgm:t>
    </dgm:pt>
    <dgm:pt modelId="{F0A8B6FF-A775-4249-8B76-7167D4567121}" type="parTrans" cxnId="{01A3D68C-C079-4A39-8050-2ACF0D004D8C}">
      <dgm:prSet/>
      <dgm:spPr/>
      <dgm:t>
        <a:bodyPr/>
        <a:lstStyle/>
        <a:p>
          <a:endParaRPr lang="en-US"/>
        </a:p>
      </dgm:t>
    </dgm:pt>
    <dgm:pt modelId="{502718EA-2E78-4EA1-8F1E-A7D44F0081CC}" type="sibTrans" cxnId="{01A3D68C-C079-4A39-8050-2ACF0D004D8C}">
      <dgm:prSet/>
      <dgm:spPr/>
      <dgm:t>
        <a:bodyPr/>
        <a:lstStyle/>
        <a:p>
          <a:endParaRPr lang="en-US"/>
        </a:p>
      </dgm:t>
    </dgm:pt>
    <dgm:pt modelId="{AABA3A2D-C220-44DE-A16E-53D6345D37D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Performance</a:t>
          </a:r>
          <a:endParaRPr lang="en-US" sz="1600" dirty="0"/>
        </a:p>
      </dgm:t>
    </dgm:pt>
    <dgm:pt modelId="{08E0CBD3-1E89-413A-B4CF-C7769B3E746B}" type="parTrans" cxnId="{2BCE6870-075E-4F2F-A687-8ADAAA29F05A}">
      <dgm:prSet/>
      <dgm:spPr/>
      <dgm:t>
        <a:bodyPr/>
        <a:lstStyle/>
        <a:p>
          <a:endParaRPr lang="en-US"/>
        </a:p>
      </dgm:t>
    </dgm:pt>
    <dgm:pt modelId="{8F890715-2CEE-47AE-B54A-C3B8CB54CFE2}" type="sibTrans" cxnId="{2BCE6870-075E-4F2F-A687-8ADAAA29F05A}">
      <dgm:prSet/>
      <dgm:spPr/>
      <dgm:t>
        <a:bodyPr/>
        <a:lstStyle/>
        <a:p>
          <a:endParaRPr lang="en-US"/>
        </a:p>
      </dgm:t>
    </dgm:pt>
    <dgm:pt modelId="{E5863CB2-8FAD-46E3-B262-6A2020413F8D}" type="pres">
      <dgm:prSet presAssocID="{03218C29-4377-4F4E-8639-5E85E2F41E8C}" presName="Name0" presStyleCnt="0">
        <dgm:presLayoutVars>
          <dgm:dir/>
          <dgm:animLvl val="lvl"/>
          <dgm:resizeHandles val="exact"/>
        </dgm:presLayoutVars>
      </dgm:prSet>
      <dgm:spPr/>
    </dgm:pt>
    <dgm:pt modelId="{E7D8ED82-C246-4DC9-8F08-9B7DF2AC68C6}" type="pres">
      <dgm:prSet presAssocID="{B8147742-3DDD-4E27-88AA-C588AA2A71B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DA94CCE-E674-4E9E-8993-BF2CC1699BD6}" type="pres">
      <dgm:prSet presAssocID="{C44F95D9-1BC4-4938-AA90-9F8AC3C2F9BF}" presName="parTxOnlySpace" presStyleCnt="0"/>
      <dgm:spPr/>
    </dgm:pt>
    <dgm:pt modelId="{511FECEF-CFFD-4703-BC78-3EBA2F972DD0}" type="pres">
      <dgm:prSet presAssocID="{51C04B4A-580E-4838-9B96-86D14DDEDF15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5BC0418-6E96-43BD-9830-A1241F69B8BE}" type="pres">
      <dgm:prSet presAssocID="{502718EA-2E78-4EA1-8F1E-A7D44F0081CC}" presName="parTxOnlySpace" presStyleCnt="0"/>
      <dgm:spPr/>
    </dgm:pt>
    <dgm:pt modelId="{1D7C21D3-9940-4127-9ACC-42391819BCF9}" type="pres">
      <dgm:prSet presAssocID="{AABA3A2D-C220-44DE-A16E-53D6345D37DD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A87191E-9F7B-4A0B-8A3A-3AD94A44EB4B}" type="presOf" srcId="{AABA3A2D-C220-44DE-A16E-53D6345D37DD}" destId="{1D7C21D3-9940-4127-9ACC-42391819BCF9}" srcOrd="0" destOrd="0" presId="urn:microsoft.com/office/officeart/2005/8/layout/chevron1"/>
    <dgm:cxn modelId="{2BCE6870-075E-4F2F-A687-8ADAAA29F05A}" srcId="{03218C29-4377-4F4E-8639-5E85E2F41E8C}" destId="{AABA3A2D-C220-44DE-A16E-53D6345D37DD}" srcOrd="2" destOrd="0" parTransId="{08E0CBD3-1E89-413A-B4CF-C7769B3E746B}" sibTransId="{8F890715-2CEE-47AE-B54A-C3B8CB54CFE2}"/>
    <dgm:cxn modelId="{806F5B78-FE63-4AF0-AF4C-E0D2D188F034}" srcId="{03218C29-4377-4F4E-8639-5E85E2F41E8C}" destId="{B8147742-3DDD-4E27-88AA-C588AA2A71B5}" srcOrd="0" destOrd="0" parTransId="{D4A565CD-CE9F-41E8-921E-F29C76EA7350}" sibTransId="{C44F95D9-1BC4-4938-AA90-9F8AC3C2F9BF}"/>
    <dgm:cxn modelId="{89CBFB5A-8951-4701-96B7-5F3F342430F0}" type="presOf" srcId="{B8147742-3DDD-4E27-88AA-C588AA2A71B5}" destId="{E7D8ED82-C246-4DC9-8F08-9B7DF2AC68C6}" srcOrd="0" destOrd="0" presId="urn:microsoft.com/office/officeart/2005/8/layout/chevron1"/>
    <dgm:cxn modelId="{EAD1F47B-241D-420A-9091-5E112C625FED}" type="presOf" srcId="{51C04B4A-580E-4838-9B96-86D14DDEDF15}" destId="{511FECEF-CFFD-4703-BC78-3EBA2F972DD0}" srcOrd="0" destOrd="0" presId="urn:microsoft.com/office/officeart/2005/8/layout/chevron1"/>
    <dgm:cxn modelId="{01A3D68C-C079-4A39-8050-2ACF0D004D8C}" srcId="{03218C29-4377-4F4E-8639-5E85E2F41E8C}" destId="{51C04B4A-580E-4838-9B96-86D14DDEDF15}" srcOrd="1" destOrd="0" parTransId="{F0A8B6FF-A775-4249-8B76-7167D4567121}" sibTransId="{502718EA-2E78-4EA1-8F1E-A7D44F0081CC}"/>
    <dgm:cxn modelId="{8004CBB7-0C7C-4789-8420-806F90BA1824}" type="presOf" srcId="{03218C29-4377-4F4E-8639-5E85E2F41E8C}" destId="{E5863CB2-8FAD-46E3-B262-6A2020413F8D}" srcOrd="0" destOrd="0" presId="urn:microsoft.com/office/officeart/2005/8/layout/chevron1"/>
    <dgm:cxn modelId="{B1E43D96-EAA2-4D7C-A3D9-4AE47FE4264F}" type="presParOf" srcId="{E5863CB2-8FAD-46E3-B262-6A2020413F8D}" destId="{E7D8ED82-C246-4DC9-8F08-9B7DF2AC68C6}" srcOrd="0" destOrd="0" presId="urn:microsoft.com/office/officeart/2005/8/layout/chevron1"/>
    <dgm:cxn modelId="{268D104E-767A-4263-BD4D-9502AE633D10}" type="presParOf" srcId="{E5863CB2-8FAD-46E3-B262-6A2020413F8D}" destId="{9DA94CCE-E674-4E9E-8993-BF2CC1699BD6}" srcOrd="1" destOrd="0" presId="urn:microsoft.com/office/officeart/2005/8/layout/chevron1"/>
    <dgm:cxn modelId="{968EE32C-FA99-46B9-8E66-6D41F8322866}" type="presParOf" srcId="{E5863CB2-8FAD-46E3-B262-6A2020413F8D}" destId="{511FECEF-CFFD-4703-BC78-3EBA2F972DD0}" srcOrd="2" destOrd="0" presId="urn:microsoft.com/office/officeart/2005/8/layout/chevron1"/>
    <dgm:cxn modelId="{BDBCB1A3-A9F4-4E99-8910-5E5D6CF0C4DD}" type="presParOf" srcId="{E5863CB2-8FAD-46E3-B262-6A2020413F8D}" destId="{D5BC0418-6E96-43BD-9830-A1241F69B8BE}" srcOrd="3" destOrd="0" presId="urn:microsoft.com/office/officeart/2005/8/layout/chevron1"/>
    <dgm:cxn modelId="{C7877EE4-417F-4FDB-83E5-3A1F2A17A5A6}" type="presParOf" srcId="{E5863CB2-8FAD-46E3-B262-6A2020413F8D}" destId="{1D7C21D3-9940-4127-9ACC-42391819BCF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AF568E2-E21A-4D63-9874-E7064F6605DE}" type="doc">
      <dgm:prSet loTypeId="urn:microsoft.com/office/officeart/2005/8/layout/chevron2" loCatId="list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C82A797-F3BD-4228-96D5-3ACF54C7A9B4}">
      <dgm:prSet phldrT="[Text]" custT="1"/>
      <dgm:spPr/>
      <dgm:t>
        <a:bodyPr/>
        <a:lstStyle/>
        <a:p>
          <a:r>
            <a:rPr lang="en-US" sz="2000" dirty="0"/>
            <a:t>1</a:t>
          </a:r>
        </a:p>
      </dgm:t>
    </dgm:pt>
    <dgm:pt modelId="{9B3801AF-1495-4660-95BB-9DC7440573ED}" type="parTrans" cxnId="{56D88A5D-88F6-462B-9F1E-50E327101E3A}">
      <dgm:prSet/>
      <dgm:spPr/>
      <dgm:t>
        <a:bodyPr/>
        <a:lstStyle/>
        <a:p>
          <a:endParaRPr lang="en-US" sz="2000"/>
        </a:p>
      </dgm:t>
    </dgm:pt>
    <dgm:pt modelId="{574ACBF5-59A6-46B1-9EEA-3FFB10A706AD}" type="sibTrans" cxnId="{56D88A5D-88F6-462B-9F1E-50E327101E3A}">
      <dgm:prSet/>
      <dgm:spPr/>
      <dgm:t>
        <a:bodyPr/>
        <a:lstStyle/>
        <a:p>
          <a:endParaRPr lang="en-US" sz="2000"/>
        </a:p>
      </dgm:t>
    </dgm:pt>
    <dgm:pt modelId="{DBD0FDAA-1B4A-4CCD-8E3A-99F501469312}">
      <dgm:prSet phldrT="[Text]" custT="1"/>
      <dgm:spPr/>
      <dgm:t>
        <a:bodyPr/>
        <a:lstStyle/>
        <a:p>
          <a:pPr rtl="0"/>
          <a:r>
            <a:rPr lang="en-US" sz="2000" dirty="0">
              <a:solidFill>
                <a:schemeClr val="accent3">
                  <a:lumMod val="75000"/>
                </a:schemeClr>
              </a:solidFill>
            </a:rPr>
            <a:t>A </a:t>
          </a:r>
          <a:r>
            <a:rPr lang="en-US" sz="2000" dirty="0" err="1">
              <a:solidFill>
                <a:schemeClr val="accent3">
                  <a:lumMod val="75000"/>
                </a:schemeClr>
              </a:solidFill>
            </a:rPr>
            <a:t>musculo</a:t>
          </a:r>
          <a:r>
            <a:rPr lang="en-US" sz="2000" dirty="0">
              <a:solidFill>
                <a:schemeClr val="accent3">
                  <a:lumMod val="75000"/>
                </a:schemeClr>
              </a:solidFill>
            </a:rPr>
            <a:t>-skeletal model of arm developed</a:t>
          </a:r>
        </a:p>
      </dgm:t>
    </dgm:pt>
    <dgm:pt modelId="{F73E2968-1AC3-43AE-9E47-0D152748964E}" type="parTrans" cxnId="{573E3A82-6DBD-490E-83E1-91B5BD53A8B9}">
      <dgm:prSet/>
      <dgm:spPr/>
      <dgm:t>
        <a:bodyPr/>
        <a:lstStyle/>
        <a:p>
          <a:endParaRPr lang="en-US" sz="2000"/>
        </a:p>
      </dgm:t>
    </dgm:pt>
    <dgm:pt modelId="{B933F8D6-F4E1-4B61-AE9F-38DD23BD9115}" type="sibTrans" cxnId="{573E3A82-6DBD-490E-83E1-91B5BD53A8B9}">
      <dgm:prSet/>
      <dgm:spPr/>
      <dgm:t>
        <a:bodyPr/>
        <a:lstStyle/>
        <a:p>
          <a:endParaRPr lang="en-US" sz="2000"/>
        </a:p>
      </dgm:t>
    </dgm:pt>
    <dgm:pt modelId="{38831DF8-F95F-445E-AB88-E570AC926CD2}">
      <dgm:prSet phldrT="[Text]" custT="1"/>
      <dgm:spPr/>
      <dgm:t>
        <a:bodyPr/>
        <a:lstStyle/>
        <a:p>
          <a:pPr rtl="0"/>
          <a:r>
            <a:rPr lang="en-US" sz="2000">
              <a:solidFill>
                <a:schemeClr val="accent3">
                  <a:lumMod val="75000"/>
                </a:schemeClr>
              </a:solidFill>
            </a:rPr>
            <a:t>Compare the index values to Brunnstrom levels</a:t>
          </a:r>
          <a:endParaRPr lang="en-US" sz="2000" dirty="0">
            <a:solidFill>
              <a:schemeClr val="accent3">
                <a:lumMod val="75000"/>
              </a:schemeClr>
            </a:solidFill>
          </a:endParaRPr>
        </a:p>
      </dgm:t>
    </dgm:pt>
    <dgm:pt modelId="{D6966248-E241-4BDF-8225-8F8E07396504}">
      <dgm:prSet phldrT="[Text]" custT="1"/>
      <dgm:spPr/>
      <dgm:t>
        <a:bodyPr/>
        <a:lstStyle/>
        <a:p>
          <a:r>
            <a:rPr lang="en-US" sz="2000" dirty="0"/>
            <a:t>4</a:t>
          </a:r>
        </a:p>
      </dgm:t>
    </dgm:pt>
    <dgm:pt modelId="{07EAC528-9170-4F2B-BDCF-5050B8E2EFB5}" type="sibTrans" cxnId="{A3A4B939-0603-4E61-B543-C790F728AC19}">
      <dgm:prSet/>
      <dgm:spPr/>
      <dgm:t>
        <a:bodyPr/>
        <a:lstStyle/>
        <a:p>
          <a:endParaRPr lang="en-US" sz="2000"/>
        </a:p>
      </dgm:t>
    </dgm:pt>
    <dgm:pt modelId="{DDB81227-1102-43F3-ABAE-D9D14BAD5BA3}" type="parTrans" cxnId="{A3A4B939-0603-4E61-B543-C790F728AC19}">
      <dgm:prSet/>
      <dgm:spPr/>
      <dgm:t>
        <a:bodyPr/>
        <a:lstStyle/>
        <a:p>
          <a:endParaRPr lang="en-US" sz="2000"/>
        </a:p>
      </dgm:t>
    </dgm:pt>
    <dgm:pt modelId="{08052B60-DA62-4BDF-83D1-AB2226CCB9DD}" type="sibTrans" cxnId="{5F2C9463-8D6C-49CA-863E-D6C76E5630AD}">
      <dgm:prSet/>
      <dgm:spPr/>
      <dgm:t>
        <a:bodyPr/>
        <a:lstStyle/>
        <a:p>
          <a:endParaRPr lang="en-US" sz="2000"/>
        </a:p>
      </dgm:t>
    </dgm:pt>
    <dgm:pt modelId="{CF2A602A-23CA-4581-8124-2710E220DF6C}" type="parTrans" cxnId="{5F2C9463-8D6C-49CA-863E-D6C76E5630AD}">
      <dgm:prSet/>
      <dgm:spPr/>
      <dgm:t>
        <a:bodyPr/>
        <a:lstStyle/>
        <a:p>
          <a:endParaRPr lang="en-US" sz="2000"/>
        </a:p>
      </dgm:t>
    </dgm:pt>
    <dgm:pt modelId="{C0E367DF-8945-4EE7-A913-22B9BD3DEEEF}">
      <dgm:prSet phldrT="[Text]" custT="1"/>
      <dgm:spPr/>
      <dgm:t>
        <a:bodyPr/>
        <a:lstStyle/>
        <a:p>
          <a:pPr rtl="0"/>
          <a:r>
            <a:rPr lang="en-US" sz="2000">
              <a:solidFill>
                <a:schemeClr val="accent3">
                  <a:lumMod val="75000"/>
                </a:schemeClr>
              </a:solidFill>
            </a:rPr>
            <a:t>Energy values normalized and the normal index obtained</a:t>
          </a:r>
          <a:endParaRPr lang="en-US" sz="2000" dirty="0">
            <a:solidFill>
              <a:schemeClr val="accent3">
                <a:lumMod val="75000"/>
              </a:schemeClr>
            </a:solidFill>
          </a:endParaRPr>
        </a:p>
      </dgm:t>
    </dgm:pt>
    <dgm:pt modelId="{9E9BECB1-A276-4E24-923A-97CB2B948A05}">
      <dgm:prSet phldrT="[Text]" custT="1"/>
      <dgm:spPr/>
      <dgm:t>
        <a:bodyPr/>
        <a:lstStyle/>
        <a:p>
          <a:r>
            <a:rPr lang="en-US" sz="2000" dirty="0"/>
            <a:t>3</a:t>
          </a:r>
        </a:p>
      </dgm:t>
    </dgm:pt>
    <dgm:pt modelId="{E72C7F26-2398-4977-8417-8DD10E5A4581}" type="sibTrans" cxnId="{DE3114C7-9752-4894-91A3-6C8A07CCF745}">
      <dgm:prSet/>
      <dgm:spPr/>
      <dgm:t>
        <a:bodyPr/>
        <a:lstStyle/>
        <a:p>
          <a:endParaRPr lang="en-US" sz="2000"/>
        </a:p>
      </dgm:t>
    </dgm:pt>
    <dgm:pt modelId="{01A05045-D090-4BD6-AC1E-25AF49BC90BE}" type="parTrans" cxnId="{DE3114C7-9752-4894-91A3-6C8A07CCF745}">
      <dgm:prSet/>
      <dgm:spPr/>
      <dgm:t>
        <a:bodyPr/>
        <a:lstStyle/>
        <a:p>
          <a:endParaRPr lang="en-US" sz="2000"/>
        </a:p>
      </dgm:t>
    </dgm:pt>
    <dgm:pt modelId="{4E7E5F92-C553-4C32-8862-C71144F30B18}" type="sibTrans" cxnId="{B2AA653D-8467-483D-A663-0D4DD2885659}">
      <dgm:prSet/>
      <dgm:spPr/>
      <dgm:t>
        <a:bodyPr/>
        <a:lstStyle/>
        <a:p>
          <a:endParaRPr lang="en-US" sz="2000"/>
        </a:p>
      </dgm:t>
    </dgm:pt>
    <dgm:pt modelId="{E49D25EF-2F76-40B4-9E02-9DF2A005D1BF}" type="parTrans" cxnId="{B2AA653D-8467-483D-A663-0D4DD2885659}">
      <dgm:prSet/>
      <dgm:spPr/>
      <dgm:t>
        <a:bodyPr/>
        <a:lstStyle/>
        <a:p>
          <a:endParaRPr lang="en-US" sz="2000"/>
        </a:p>
      </dgm:t>
    </dgm:pt>
    <dgm:pt modelId="{0F5BC222-BC39-4001-82A6-416D9106A84B}">
      <dgm:prSet phldrT="[Text]" custT="1"/>
      <dgm:spPr/>
      <dgm:t>
        <a:bodyPr/>
        <a:lstStyle/>
        <a:p>
          <a:pPr rtl="0"/>
          <a:r>
            <a:rPr lang="en-US" sz="2000">
              <a:solidFill>
                <a:schemeClr val="accent3">
                  <a:lumMod val="75000"/>
                </a:schemeClr>
              </a:solidFill>
            </a:rPr>
            <a:t>The model simulated for actual motion data and the raw energy values obtained for subjects</a:t>
          </a:r>
          <a:endParaRPr lang="en-US" sz="2000" dirty="0">
            <a:solidFill>
              <a:schemeClr val="accent3">
                <a:lumMod val="75000"/>
              </a:schemeClr>
            </a:solidFill>
          </a:endParaRPr>
        </a:p>
      </dgm:t>
    </dgm:pt>
    <dgm:pt modelId="{028D4618-1A91-4296-AE96-E7CAF97E9642}">
      <dgm:prSet phldrT="[Text]" custT="1"/>
      <dgm:spPr/>
      <dgm:t>
        <a:bodyPr/>
        <a:lstStyle/>
        <a:p>
          <a:r>
            <a:rPr lang="en-US" sz="2000" dirty="0"/>
            <a:t>2</a:t>
          </a:r>
        </a:p>
      </dgm:t>
    </dgm:pt>
    <dgm:pt modelId="{C4F1DA17-BB6D-475F-B546-8C2B13DE988F}" type="sibTrans" cxnId="{A697FFC2-0F75-4665-925B-9429F6BA68E1}">
      <dgm:prSet/>
      <dgm:spPr/>
      <dgm:t>
        <a:bodyPr/>
        <a:lstStyle/>
        <a:p>
          <a:endParaRPr lang="en-US" sz="2000"/>
        </a:p>
      </dgm:t>
    </dgm:pt>
    <dgm:pt modelId="{E706AFD2-A22D-4323-84EC-54B086BF2666}" type="parTrans" cxnId="{A697FFC2-0F75-4665-925B-9429F6BA68E1}">
      <dgm:prSet/>
      <dgm:spPr/>
      <dgm:t>
        <a:bodyPr/>
        <a:lstStyle/>
        <a:p>
          <a:endParaRPr lang="en-US" sz="2000"/>
        </a:p>
      </dgm:t>
    </dgm:pt>
    <dgm:pt modelId="{8FB1B706-3E24-48F3-BD32-B77264DD1C77}" type="sibTrans" cxnId="{C45B60F3-1A7C-44BD-AF72-B61006E50CBE}">
      <dgm:prSet/>
      <dgm:spPr/>
      <dgm:t>
        <a:bodyPr/>
        <a:lstStyle/>
        <a:p>
          <a:endParaRPr lang="en-US" sz="2000"/>
        </a:p>
      </dgm:t>
    </dgm:pt>
    <dgm:pt modelId="{9336D505-311A-413A-858D-F3A6367289F2}" type="parTrans" cxnId="{C45B60F3-1A7C-44BD-AF72-B61006E50CBE}">
      <dgm:prSet/>
      <dgm:spPr/>
      <dgm:t>
        <a:bodyPr/>
        <a:lstStyle/>
        <a:p>
          <a:endParaRPr lang="en-US" sz="2000"/>
        </a:p>
      </dgm:t>
    </dgm:pt>
    <dgm:pt modelId="{E566298D-DB7F-49B9-886C-362A2B2DCACC}" type="pres">
      <dgm:prSet presAssocID="{0AF568E2-E21A-4D63-9874-E7064F6605DE}" presName="linearFlow" presStyleCnt="0">
        <dgm:presLayoutVars>
          <dgm:dir/>
          <dgm:animLvl val="lvl"/>
          <dgm:resizeHandles val="exact"/>
        </dgm:presLayoutVars>
      </dgm:prSet>
      <dgm:spPr/>
    </dgm:pt>
    <dgm:pt modelId="{1B5E56A2-3726-4157-A4A1-145BB60123EC}" type="pres">
      <dgm:prSet presAssocID="{DC82A797-F3BD-4228-96D5-3ACF54C7A9B4}" presName="composite" presStyleCnt="0"/>
      <dgm:spPr/>
    </dgm:pt>
    <dgm:pt modelId="{C2604F21-3E48-46ED-858D-1082ECCA0E5E}" type="pres">
      <dgm:prSet presAssocID="{DC82A797-F3BD-4228-96D5-3ACF54C7A9B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215EDF10-7214-4344-A7EB-2D20F45BCCAD}" type="pres">
      <dgm:prSet presAssocID="{DC82A797-F3BD-4228-96D5-3ACF54C7A9B4}" presName="descendantText" presStyleLbl="alignAcc1" presStyleIdx="0" presStyleCnt="4">
        <dgm:presLayoutVars>
          <dgm:bulletEnabled val="1"/>
        </dgm:presLayoutVars>
      </dgm:prSet>
      <dgm:spPr/>
    </dgm:pt>
    <dgm:pt modelId="{AE0C24A0-27BD-49BC-9B96-38D74E7FDD01}" type="pres">
      <dgm:prSet presAssocID="{574ACBF5-59A6-46B1-9EEA-3FFB10A706AD}" presName="sp" presStyleCnt="0"/>
      <dgm:spPr/>
    </dgm:pt>
    <dgm:pt modelId="{F71E44F8-53CA-44CC-8219-9995D22C55AA}" type="pres">
      <dgm:prSet presAssocID="{028D4618-1A91-4296-AE96-E7CAF97E9642}" presName="composite" presStyleCnt="0"/>
      <dgm:spPr/>
    </dgm:pt>
    <dgm:pt modelId="{87BD77D9-3E67-4C2A-A148-0BDD06D39612}" type="pres">
      <dgm:prSet presAssocID="{028D4618-1A91-4296-AE96-E7CAF97E9642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A2B7D3A-D57F-43B7-9B6A-AE0876BAE21B}" type="pres">
      <dgm:prSet presAssocID="{028D4618-1A91-4296-AE96-E7CAF97E9642}" presName="descendantText" presStyleLbl="alignAcc1" presStyleIdx="1" presStyleCnt="4">
        <dgm:presLayoutVars>
          <dgm:bulletEnabled val="1"/>
        </dgm:presLayoutVars>
      </dgm:prSet>
      <dgm:spPr/>
    </dgm:pt>
    <dgm:pt modelId="{495F7E3E-0048-4FBE-8BEE-0BED92749268}" type="pres">
      <dgm:prSet presAssocID="{C4F1DA17-BB6D-475F-B546-8C2B13DE988F}" presName="sp" presStyleCnt="0"/>
      <dgm:spPr/>
    </dgm:pt>
    <dgm:pt modelId="{559C3A23-2653-45B4-A1BE-58795056222D}" type="pres">
      <dgm:prSet presAssocID="{9E9BECB1-A276-4E24-923A-97CB2B948A05}" presName="composite" presStyleCnt="0"/>
      <dgm:spPr/>
    </dgm:pt>
    <dgm:pt modelId="{5D142942-99F3-4FCD-8CCA-1625D667DE90}" type="pres">
      <dgm:prSet presAssocID="{9E9BECB1-A276-4E24-923A-97CB2B948A05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AD1B9B53-A1BA-40DB-9C04-62A18D079E2E}" type="pres">
      <dgm:prSet presAssocID="{9E9BECB1-A276-4E24-923A-97CB2B948A05}" presName="descendantText" presStyleLbl="alignAcc1" presStyleIdx="2" presStyleCnt="4">
        <dgm:presLayoutVars>
          <dgm:bulletEnabled val="1"/>
        </dgm:presLayoutVars>
      </dgm:prSet>
      <dgm:spPr/>
    </dgm:pt>
    <dgm:pt modelId="{C3CE3610-EA67-4777-934A-A73AEC1249FF}" type="pres">
      <dgm:prSet presAssocID="{E72C7F26-2398-4977-8417-8DD10E5A4581}" presName="sp" presStyleCnt="0"/>
      <dgm:spPr/>
    </dgm:pt>
    <dgm:pt modelId="{730D1485-E45D-41CA-8F1F-1F219D166CD8}" type="pres">
      <dgm:prSet presAssocID="{D6966248-E241-4BDF-8225-8F8E07396504}" presName="composite" presStyleCnt="0"/>
      <dgm:spPr/>
    </dgm:pt>
    <dgm:pt modelId="{DE4DB9F4-D4A8-492F-AA30-E30284B692C5}" type="pres">
      <dgm:prSet presAssocID="{D6966248-E241-4BDF-8225-8F8E07396504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1D41C2B8-5B87-459F-A698-E6423AADCD30}" type="pres">
      <dgm:prSet presAssocID="{D6966248-E241-4BDF-8225-8F8E07396504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FBBD1D1B-DEBD-46E4-9E3F-5D08B7194097}" type="presOf" srcId="{D6966248-E241-4BDF-8225-8F8E07396504}" destId="{DE4DB9F4-D4A8-492F-AA30-E30284B692C5}" srcOrd="0" destOrd="0" presId="urn:microsoft.com/office/officeart/2005/8/layout/chevron2"/>
    <dgm:cxn modelId="{A3A4B939-0603-4E61-B543-C790F728AC19}" srcId="{0AF568E2-E21A-4D63-9874-E7064F6605DE}" destId="{D6966248-E241-4BDF-8225-8F8E07396504}" srcOrd="3" destOrd="0" parTransId="{DDB81227-1102-43F3-ABAE-D9D14BAD5BA3}" sibTransId="{07EAC528-9170-4F2B-BDCF-5050B8E2EFB5}"/>
    <dgm:cxn modelId="{B2AA653D-8467-483D-A663-0D4DD2885659}" srcId="{9E9BECB1-A276-4E24-923A-97CB2B948A05}" destId="{C0E367DF-8945-4EE7-A913-22B9BD3DEEEF}" srcOrd="0" destOrd="0" parTransId="{E49D25EF-2F76-40B4-9E02-9DF2A005D1BF}" sibTransId="{4E7E5F92-C553-4C32-8862-C71144F30B18}"/>
    <dgm:cxn modelId="{56D88A5D-88F6-462B-9F1E-50E327101E3A}" srcId="{0AF568E2-E21A-4D63-9874-E7064F6605DE}" destId="{DC82A797-F3BD-4228-96D5-3ACF54C7A9B4}" srcOrd="0" destOrd="0" parTransId="{9B3801AF-1495-4660-95BB-9DC7440573ED}" sibTransId="{574ACBF5-59A6-46B1-9EEA-3FFB10A706AD}"/>
    <dgm:cxn modelId="{5F2C9463-8D6C-49CA-863E-D6C76E5630AD}" srcId="{D6966248-E241-4BDF-8225-8F8E07396504}" destId="{38831DF8-F95F-445E-AB88-E570AC926CD2}" srcOrd="0" destOrd="0" parTransId="{CF2A602A-23CA-4581-8124-2710E220DF6C}" sibTransId="{08052B60-DA62-4BDF-83D1-AB2226CCB9DD}"/>
    <dgm:cxn modelId="{0F204952-ECE3-43AB-812B-9BCEF83AD69C}" type="presOf" srcId="{DC82A797-F3BD-4228-96D5-3ACF54C7A9B4}" destId="{C2604F21-3E48-46ED-858D-1082ECCA0E5E}" srcOrd="0" destOrd="0" presId="urn:microsoft.com/office/officeart/2005/8/layout/chevron2"/>
    <dgm:cxn modelId="{BD1A6C76-BB8B-46DE-A840-347C5C0C603A}" type="presOf" srcId="{C0E367DF-8945-4EE7-A913-22B9BD3DEEEF}" destId="{AD1B9B53-A1BA-40DB-9C04-62A18D079E2E}" srcOrd="0" destOrd="0" presId="urn:microsoft.com/office/officeart/2005/8/layout/chevron2"/>
    <dgm:cxn modelId="{006C1059-E171-458F-9C78-72306EE7408B}" type="presOf" srcId="{0AF568E2-E21A-4D63-9874-E7064F6605DE}" destId="{E566298D-DB7F-49B9-886C-362A2B2DCACC}" srcOrd="0" destOrd="0" presId="urn:microsoft.com/office/officeart/2005/8/layout/chevron2"/>
    <dgm:cxn modelId="{573E3A82-6DBD-490E-83E1-91B5BD53A8B9}" srcId="{DC82A797-F3BD-4228-96D5-3ACF54C7A9B4}" destId="{DBD0FDAA-1B4A-4CCD-8E3A-99F501469312}" srcOrd="0" destOrd="0" parTransId="{F73E2968-1AC3-43AE-9E47-0D152748964E}" sibTransId="{B933F8D6-F4E1-4B61-AE9F-38DD23BD9115}"/>
    <dgm:cxn modelId="{A697FFC2-0F75-4665-925B-9429F6BA68E1}" srcId="{0AF568E2-E21A-4D63-9874-E7064F6605DE}" destId="{028D4618-1A91-4296-AE96-E7CAF97E9642}" srcOrd="1" destOrd="0" parTransId="{E706AFD2-A22D-4323-84EC-54B086BF2666}" sibTransId="{C4F1DA17-BB6D-475F-B546-8C2B13DE988F}"/>
    <dgm:cxn modelId="{318FECC6-CA24-4E8D-9281-9A0F39380B26}" type="presOf" srcId="{0F5BC222-BC39-4001-82A6-416D9106A84B}" destId="{8A2B7D3A-D57F-43B7-9B6A-AE0876BAE21B}" srcOrd="0" destOrd="0" presId="urn:microsoft.com/office/officeart/2005/8/layout/chevron2"/>
    <dgm:cxn modelId="{DE3114C7-9752-4894-91A3-6C8A07CCF745}" srcId="{0AF568E2-E21A-4D63-9874-E7064F6605DE}" destId="{9E9BECB1-A276-4E24-923A-97CB2B948A05}" srcOrd="2" destOrd="0" parTransId="{01A05045-D090-4BD6-AC1E-25AF49BC90BE}" sibTransId="{E72C7F26-2398-4977-8417-8DD10E5A4581}"/>
    <dgm:cxn modelId="{F7E300D9-012D-4C12-880B-4682B33D4637}" type="presOf" srcId="{38831DF8-F95F-445E-AB88-E570AC926CD2}" destId="{1D41C2B8-5B87-459F-A698-E6423AADCD30}" srcOrd="0" destOrd="0" presId="urn:microsoft.com/office/officeart/2005/8/layout/chevron2"/>
    <dgm:cxn modelId="{5F9A73DB-FBCD-4998-B71F-645FF87F7A5A}" type="presOf" srcId="{028D4618-1A91-4296-AE96-E7CAF97E9642}" destId="{87BD77D9-3E67-4C2A-A148-0BDD06D39612}" srcOrd="0" destOrd="0" presId="urn:microsoft.com/office/officeart/2005/8/layout/chevron2"/>
    <dgm:cxn modelId="{6D5C5DED-22C9-4402-BE10-97891492D323}" type="presOf" srcId="{DBD0FDAA-1B4A-4CCD-8E3A-99F501469312}" destId="{215EDF10-7214-4344-A7EB-2D20F45BCCAD}" srcOrd="0" destOrd="0" presId="urn:microsoft.com/office/officeart/2005/8/layout/chevron2"/>
    <dgm:cxn modelId="{C45B60F3-1A7C-44BD-AF72-B61006E50CBE}" srcId="{028D4618-1A91-4296-AE96-E7CAF97E9642}" destId="{0F5BC222-BC39-4001-82A6-416D9106A84B}" srcOrd="0" destOrd="0" parTransId="{9336D505-311A-413A-858D-F3A6367289F2}" sibTransId="{8FB1B706-3E24-48F3-BD32-B77264DD1C77}"/>
    <dgm:cxn modelId="{AD2824FB-6047-4D99-A241-EE7420401567}" type="presOf" srcId="{9E9BECB1-A276-4E24-923A-97CB2B948A05}" destId="{5D142942-99F3-4FCD-8CCA-1625D667DE90}" srcOrd="0" destOrd="0" presId="urn:microsoft.com/office/officeart/2005/8/layout/chevron2"/>
    <dgm:cxn modelId="{550149F4-7702-432A-9F72-7A5BD74A277A}" type="presParOf" srcId="{E566298D-DB7F-49B9-886C-362A2B2DCACC}" destId="{1B5E56A2-3726-4157-A4A1-145BB60123EC}" srcOrd="0" destOrd="0" presId="urn:microsoft.com/office/officeart/2005/8/layout/chevron2"/>
    <dgm:cxn modelId="{068A088D-A1DA-420A-ABEE-64FB6FD4F30A}" type="presParOf" srcId="{1B5E56A2-3726-4157-A4A1-145BB60123EC}" destId="{C2604F21-3E48-46ED-858D-1082ECCA0E5E}" srcOrd="0" destOrd="0" presId="urn:microsoft.com/office/officeart/2005/8/layout/chevron2"/>
    <dgm:cxn modelId="{8289D582-5350-4AD9-A2E7-FFAA11F03CA1}" type="presParOf" srcId="{1B5E56A2-3726-4157-A4A1-145BB60123EC}" destId="{215EDF10-7214-4344-A7EB-2D20F45BCCAD}" srcOrd="1" destOrd="0" presId="urn:microsoft.com/office/officeart/2005/8/layout/chevron2"/>
    <dgm:cxn modelId="{632D4063-1F14-4AB6-A677-F1863ADCDA0D}" type="presParOf" srcId="{E566298D-DB7F-49B9-886C-362A2B2DCACC}" destId="{AE0C24A0-27BD-49BC-9B96-38D74E7FDD01}" srcOrd="1" destOrd="0" presId="urn:microsoft.com/office/officeart/2005/8/layout/chevron2"/>
    <dgm:cxn modelId="{CE9EC6F4-2543-421D-9265-C1C63A3B7F30}" type="presParOf" srcId="{E566298D-DB7F-49B9-886C-362A2B2DCACC}" destId="{F71E44F8-53CA-44CC-8219-9995D22C55AA}" srcOrd="2" destOrd="0" presId="urn:microsoft.com/office/officeart/2005/8/layout/chevron2"/>
    <dgm:cxn modelId="{F935BB64-1881-457D-9E57-BDC840D15BFA}" type="presParOf" srcId="{F71E44F8-53CA-44CC-8219-9995D22C55AA}" destId="{87BD77D9-3E67-4C2A-A148-0BDD06D39612}" srcOrd="0" destOrd="0" presId="urn:microsoft.com/office/officeart/2005/8/layout/chevron2"/>
    <dgm:cxn modelId="{2D223350-9E07-4F78-B21D-00747E9E805F}" type="presParOf" srcId="{F71E44F8-53CA-44CC-8219-9995D22C55AA}" destId="{8A2B7D3A-D57F-43B7-9B6A-AE0876BAE21B}" srcOrd="1" destOrd="0" presId="urn:microsoft.com/office/officeart/2005/8/layout/chevron2"/>
    <dgm:cxn modelId="{6624E889-EEFC-4F20-8880-11113D815257}" type="presParOf" srcId="{E566298D-DB7F-49B9-886C-362A2B2DCACC}" destId="{495F7E3E-0048-4FBE-8BEE-0BED92749268}" srcOrd="3" destOrd="0" presId="urn:microsoft.com/office/officeart/2005/8/layout/chevron2"/>
    <dgm:cxn modelId="{E93EA684-1D2D-4E3A-A86A-945D9E2706CB}" type="presParOf" srcId="{E566298D-DB7F-49B9-886C-362A2B2DCACC}" destId="{559C3A23-2653-45B4-A1BE-58795056222D}" srcOrd="4" destOrd="0" presId="urn:microsoft.com/office/officeart/2005/8/layout/chevron2"/>
    <dgm:cxn modelId="{5D67A0A5-F95E-4569-8C44-CF9299FC03FD}" type="presParOf" srcId="{559C3A23-2653-45B4-A1BE-58795056222D}" destId="{5D142942-99F3-4FCD-8CCA-1625D667DE90}" srcOrd="0" destOrd="0" presId="urn:microsoft.com/office/officeart/2005/8/layout/chevron2"/>
    <dgm:cxn modelId="{2720F0C3-1BEC-4A4A-8AFA-E01BFD214173}" type="presParOf" srcId="{559C3A23-2653-45B4-A1BE-58795056222D}" destId="{AD1B9B53-A1BA-40DB-9C04-62A18D079E2E}" srcOrd="1" destOrd="0" presId="urn:microsoft.com/office/officeart/2005/8/layout/chevron2"/>
    <dgm:cxn modelId="{40124AB0-FE80-47FC-8C40-94C7ACA54344}" type="presParOf" srcId="{E566298D-DB7F-49B9-886C-362A2B2DCACC}" destId="{C3CE3610-EA67-4777-934A-A73AEC1249FF}" srcOrd="5" destOrd="0" presId="urn:microsoft.com/office/officeart/2005/8/layout/chevron2"/>
    <dgm:cxn modelId="{2064B3AE-1BFD-4F3F-8AF6-F2F5E06D980D}" type="presParOf" srcId="{E566298D-DB7F-49B9-886C-362A2B2DCACC}" destId="{730D1485-E45D-41CA-8F1F-1F219D166CD8}" srcOrd="6" destOrd="0" presId="urn:microsoft.com/office/officeart/2005/8/layout/chevron2"/>
    <dgm:cxn modelId="{3E71A3D4-E227-4B4D-A43A-63228FCF6E88}" type="presParOf" srcId="{730D1485-E45D-41CA-8F1F-1F219D166CD8}" destId="{DE4DB9F4-D4A8-492F-AA30-E30284B692C5}" srcOrd="0" destOrd="0" presId="urn:microsoft.com/office/officeart/2005/8/layout/chevron2"/>
    <dgm:cxn modelId="{80627BAE-1669-448C-826F-96995CF72ACD}" type="presParOf" srcId="{730D1485-E45D-41CA-8F1F-1F219D166CD8}" destId="{1D41C2B8-5B87-459F-A698-E6423AADCD3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0E72E-41BC-4E77-9414-8842309652EB}">
      <dsp:nvSpPr>
        <dsp:cNvPr id="0" name=""/>
        <dsp:cNvSpPr/>
      </dsp:nvSpPr>
      <dsp:spPr>
        <a:xfrm>
          <a:off x="993576" y="1861170"/>
          <a:ext cx="2156519" cy="10782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cs typeface="B Nazanin" pitchFamily="2" charset="-78"/>
            </a:rPr>
            <a:t>Quantitative motion quality evaluation</a:t>
          </a:r>
        </a:p>
      </dsp:txBody>
      <dsp:txXfrm>
        <a:off x="1025157" y="1892751"/>
        <a:ext cx="2093357" cy="1015097"/>
      </dsp:txXfrm>
    </dsp:sp>
    <dsp:sp modelId="{BDD6476B-5A22-45FC-9425-7E1DBE39CBEF}">
      <dsp:nvSpPr>
        <dsp:cNvPr id="0" name=""/>
        <dsp:cNvSpPr/>
      </dsp:nvSpPr>
      <dsp:spPr>
        <a:xfrm rot="17692822">
          <a:off x="2556255" y="1450086"/>
          <a:ext cx="20502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050289" y="2021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3530142" y="1419043"/>
        <a:ext cx="102514" cy="102514"/>
      </dsp:txXfrm>
    </dsp:sp>
    <dsp:sp modelId="{DD1560AB-8307-4236-A0BF-1CE33203C37C}">
      <dsp:nvSpPr>
        <dsp:cNvPr id="0" name=""/>
        <dsp:cNvSpPr/>
      </dsp:nvSpPr>
      <dsp:spPr>
        <a:xfrm>
          <a:off x="4012703" y="1172"/>
          <a:ext cx="2156519" cy="10782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cs typeface="B Nazanin" pitchFamily="2" charset="-78"/>
            </a:rPr>
            <a:t>Fitts</a:t>
          </a:r>
          <a:r>
            <a:rPr lang="en-US" sz="1600" kern="1200" dirty="0">
              <a:cs typeface="B Nazanin" pitchFamily="2" charset="-78"/>
            </a:rPr>
            <a:t>’ Law</a:t>
          </a:r>
        </a:p>
      </dsp:txBody>
      <dsp:txXfrm>
        <a:off x="4044284" y="32753"/>
        <a:ext cx="2093357" cy="1015097"/>
      </dsp:txXfrm>
    </dsp:sp>
    <dsp:sp modelId="{7A823F8C-56A8-48C2-B552-83259D32EA2C}">
      <dsp:nvSpPr>
        <dsp:cNvPr id="0" name=""/>
        <dsp:cNvSpPr/>
      </dsp:nvSpPr>
      <dsp:spPr>
        <a:xfrm rot="19457599">
          <a:off x="3050247" y="2070085"/>
          <a:ext cx="106230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62304" y="2021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3554842" y="2063742"/>
        <a:ext cx="53115" cy="53115"/>
      </dsp:txXfrm>
    </dsp:sp>
    <dsp:sp modelId="{BE7D768C-B2A1-4D3D-9532-28202224737B}">
      <dsp:nvSpPr>
        <dsp:cNvPr id="0" name=""/>
        <dsp:cNvSpPr/>
      </dsp:nvSpPr>
      <dsp:spPr>
        <a:xfrm>
          <a:off x="4012703" y="1241170"/>
          <a:ext cx="2156519" cy="10782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cs typeface="B Nazanin" pitchFamily="2" charset="-78"/>
            </a:rPr>
            <a:t>General Systems Performance Theory</a:t>
          </a:r>
        </a:p>
      </dsp:txBody>
      <dsp:txXfrm>
        <a:off x="4044284" y="1272751"/>
        <a:ext cx="2093357" cy="1015097"/>
      </dsp:txXfrm>
    </dsp:sp>
    <dsp:sp modelId="{68EC8327-F305-45D9-9DC5-89E0F7AC9333}">
      <dsp:nvSpPr>
        <dsp:cNvPr id="0" name=""/>
        <dsp:cNvSpPr/>
      </dsp:nvSpPr>
      <dsp:spPr>
        <a:xfrm rot="2142401">
          <a:off x="3050247" y="2690084"/>
          <a:ext cx="106230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62304" y="2021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3554842" y="2683742"/>
        <a:ext cx="53115" cy="53115"/>
      </dsp:txXfrm>
    </dsp:sp>
    <dsp:sp modelId="{FB20022F-D2BD-4D2E-AD04-D2BDD98BC55C}">
      <dsp:nvSpPr>
        <dsp:cNvPr id="0" name=""/>
        <dsp:cNvSpPr/>
      </dsp:nvSpPr>
      <dsp:spPr>
        <a:xfrm>
          <a:off x="4012703" y="2481169"/>
          <a:ext cx="2156519" cy="10782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cs typeface="B Nazanin" pitchFamily="2" charset="-78"/>
            </a:rPr>
            <a:t>Signal Processing</a:t>
          </a:r>
          <a:endParaRPr lang="en-US" sz="1600" kern="1200" dirty="0">
            <a:cs typeface="B Nazanin" pitchFamily="2" charset="-78"/>
          </a:endParaRPr>
        </a:p>
      </dsp:txBody>
      <dsp:txXfrm>
        <a:off x="4044284" y="2512750"/>
        <a:ext cx="2093357" cy="1015097"/>
      </dsp:txXfrm>
    </dsp:sp>
    <dsp:sp modelId="{FEBB1ED6-EA53-48F2-A746-4CF084B775B9}">
      <dsp:nvSpPr>
        <dsp:cNvPr id="0" name=""/>
        <dsp:cNvSpPr/>
      </dsp:nvSpPr>
      <dsp:spPr>
        <a:xfrm rot="3907178">
          <a:off x="2556255" y="3310084"/>
          <a:ext cx="20502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050289" y="2021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>
            <a:solidFill>
              <a:sysClr val="windowText" lastClr="000000"/>
            </a:solidFill>
            <a:cs typeface="B Nazanin" pitchFamily="2" charset="-78"/>
          </a:endParaRPr>
        </a:p>
      </dsp:txBody>
      <dsp:txXfrm>
        <a:off x="3530142" y="3279041"/>
        <a:ext cx="102514" cy="102514"/>
      </dsp:txXfrm>
    </dsp:sp>
    <dsp:sp modelId="{C738BAC0-CE7E-4C22-B19F-87FCC0872750}">
      <dsp:nvSpPr>
        <dsp:cNvPr id="0" name=""/>
        <dsp:cNvSpPr/>
      </dsp:nvSpPr>
      <dsp:spPr>
        <a:xfrm>
          <a:off x="4012703" y="3721168"/>
          <a:ext cx="2156519" cy="10782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1500" dist="25400" dir="5400000" rotWithShape="0">
            <a:srgbClr val="000000">
              <a:alpha val="4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cs typeface="B Nazanin" pitchFamily="2" charset="-78"/>
            </a:rPr>
            <a:t>Kinematic Indices</a:t>
          </a:r>
        </a:p>
      </dsp:txBody>
      <dsp:txXfrm>
        <a:off x="4044284" y="3752749"/>
        <a:ext cx="2093357" cy="1015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8ED82-C246-4DC9-8F08-9B7DF2AC68C6}">
      <dsp:nvSpPr>
        <dsp:cNvPr id="0" name=""/>
        <dsp:cNvSpPr/>
      </dsp:nvSpPr>
      <dsp:spPr>
        <a:xfrm>
          <a:off x="2053" y="1531550"/>
          <a:ext cx="2502247" cy="1000898"/>
        </a:xfrm>
        <a:prstGeom prst="chevron">
          <a:avLst/>
        </a:prstGeom>
        <a:gradFill rotWithShape="1">
          <a:gsLst>
            <a:gs pos="0">
              <a:schemeClr val="accent6">
                <a:tint val="43000"/>
                <a:satMod val="165000"/>
              </a:schemeClr>
            </a:gs>
            <a:gs pos="55000">
              <a:schemeClr val="accent6">
                <a:tint val="83000"/>
                <a:satMod val="155000"/>
              </a:schemeClr>
            </a:gs>
            <a:gs pos="100000">
              <a:schemeClr val="accent6"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Structure</a:t>
          </a:r>
        </a:p>
      </dsp:txBody>
      <dsp:txXfrm>
        <a:off x="502502" y="1531550"/>
        <a:ext cx="1501349" cy="1000898"/>
      </dsp:txXfrm>
    </dsp:sp>
    <dsp:sp modelId="{511FECEF-CFFD-4703-BC78-3EBA2F972DD0}">
      <dsp:nvSpPr>
        <dsp:cNvPr id="0" name=""/>
        <dsp:cNvSpPr/>
      </dsp:nvSpPr>
      <dsp:spPr>
        <a:xfrm>
          <a:off x="2254076" y="1531550"/>
          <a:ext cx="2502247" cy="1000898"/>
        </a:xfrm>
        <a:prstGeom prst="chevron">
          <a:avLst/>
        </a:prstGeom>
        <a:gradFill rotWithShape="1">
          <a:gsLst>
            <a:gs pos="0">
              <a:schemeClr val="accent6">
                <a:tint val="43000"/>
                <a:satMod val="165000"/>
              </a:schemeClr>
            </a:gs>
            <a:gs pos="55000">
              <a:schemeClr val="accent6">
                <a:tint val="83000"/>
                <a:satMod val="155000"/>
              </a:schemeClr>
            </a:gs>
            <a:gs pos="100000">
              <a:schemeClr val="accent6"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Function</a:t>
          </a:r>
          <a:endParaRPr lang="en-US" sz="2300" kern="1200" dirty="0"/>
        </a:p>
      </dsp:txBody>
      <dsp:txXfrm>
        <a:off x="2754525" y="1531550"/>
        <a:ext cx="1501349" cy="1000898"/>
      </dsp:txXfrm>
    </dsp:sp>
    <dsp:sp modelId="{1D7C21D3-9940-4127-9ACC-42391819BCF9}">
      <dsp:nvSpPr>
        <dsp:cNvPr id="0" name=""/>
        <dsp:cNvSpPr/>
      </dsp:nvSpPr>
      <dsp:spPr>
        <a:xfrm>
          <a:off x="4506098" y="1531550"/>
          <a:ext cx="2502247" cy="1000898"/>
        </a:xfrm>
        <a:prstGeom prst="chevron">
          <a:avLst/>
        </a:prstGeom>
        <a:gradFill rotWithShape="1">
          <a:gsLst>
            <a:gs pos="0">
              <a:schemeClr val="accent6">
                <a:tint val="43000"/>
                <a:satMod val="165000"/>
              </a:schemeClr>
            </a:gs>
            <a:gs pos="55000">
              <a:schemeClr val="accent6">
                <a:tint val="83000"/>
                <a:satMod val="155000"/>
              </a:schemeClr>
            </a:gs>
            <a:gs pos="100000">
              <a:schemeClr val="accent6"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6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Performance</a:t>
          </a:r>
          <a:endParaRPr lang="en-US" sz="1600" kern="1200" dirty="0"/>
        </a:p>
      </dsp:txBody>
      <dsp:txXfrm>
        <a:off x="5006547" y="1531550"/>
        <a:ext cx="1501349" cy="10008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604F21-3E48-46ED-858D-1082ECCA0E5E}">
      <dsp:nvSpPr>
        <dsp:cNvPr id="0" name=""/>
        <dsp:cNvSpPr/>
      </dsp:nvSpPr>
      <dsp:spPr>
        <a:xfrm rot="5400000">
          <a:off x="-196196" y="199472"/>
          <a:ext cx="1307975" cy="91558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</a:t>
          </a:r>
        </a:p>
      </dsp:txBody>
      <dsp:txXfrm rot="-5400000">
        <a:off x="1" y="461068"/>
        <a:ext cx="915583" cy="392392"/>
      </dsp:txXfrm>
    </dsp:sp>
    <dsp:sp modelId="{215EDF10-7214-4344-A7EB-2D20F45BCCAD}">
      <dsp:nvSpPr>
        <dsp:cNvPr id="0" name=""/>
        <dsp:cNvSpPr/>
      </dsp:nvSpPr>
      <dsp:spPr>
        <a:xfrm rot="5400000">
          <a:off x="3423599" y="-2504740"/>
          <a:ext cx="850184" cy="586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chemeClr val="accent3">
                  <a:lumMod val="75000"/>
                </a:schemeClr>
              </a:solidFill>
            </a:rPr>
            <a:t>A </a:t>
          </a:r>
          <a:r>
            <a:rPr lang="en-US" sz="2000" kern="1200" dirty="0" err="1">
              <a:solidFill>
                <a:schemeClr val="accent3">
                  <a:lumMod val="75000"/>
                </a:schemeClr>
              </a:solidFill>
            </a:rPr>
            <a:t>musculo</a:t>
          </a:r>
          <a:r>
            <a:rPr lang="en-US" sz="2000" kern="1200" dirty="0">
              <a:solidFill>
                <a:schemeClr val="accent3">
                  <a:lumMod val="75000"/>
                </a:schemeClr>
              </a:solidFill>
            </a:rPr>
            <a:t>-skeletal model of arm developed</a:t>
          </a:r>
        </a:p>
      </dsp:txBody>
      <dsp:txXfrm rot="-5400000">
        <a:off x="915584" y="44778"/>
        <a:ext cx="5824713" cy="767178"/>
      </dsp:txXfrm>
    </dsp:sp>
    <dsp:sp modelId="{87BD77D9-3E67-4C2A-A148-0BDD06D39612}">
      <dsp:nvSpPr>
        <dsp:cNvPr id="0" name=""/>
        <dsp:cNvSpPr/>
      </dsp:nvSpPr>
      <dsp:spPr>
        <a:xfrm rot="5400000">
          <a:off x="-196196" y="1361496"/>
          <a:ext cx="1307975" cy="91558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</a:t>
          </a:r>
        </a:p>
      </dsp:txBody>
      <dsp:txXfrm rot="-5400000">
        <a:off x="1" y="1623092"/>
        <a:ext cx="915583" cy="392392"/>
      </dsp:txXfrm>
    </dsp:sp>
    <dsp:sp modelId="{8A2B7D3A-D57F-43B7-9B6A-AE0876BAE21B}">
      <dsp:nvSpPr>
        <dsp:cNvPr id="0" name=""/>
        <dsp:cNvSpPr/>
      </dsp:nvSpPr>
      <dsp:spPr>
        <a:xfrm rot="5400000">
          <a:off x="3423599" y="-1342716"/>
          <a:ext cx="850184" cy="586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accent3">
                  <a:lumMod val="75000"/>
                </a:schemeClr>
              </a:solidFill>
            </a:rPr>
            <a:t>The model simulated for actual motion data and the raw energy values obtained for subjects</a:t>
          </a:r>
          <a:endParaRPr lang="en-US" sz="2000" kern="1200" dirty="0">
            <a:solidFill>
              <a:schemeClr val="accent3">
                <a:lumMod val="75000"/>
              </a:schemeClr>
            </a:solidFill>
          </a:endParaRPr>
        </a:p>
      </dsp:txBody>
      <dsp:txXfrm rot="-5400000">
        <a:off x="915584" y="1206802"/>
        <a:ext cx="5824713" cy="767178"/>
      </dsp:txXfrm>
    </dsp:sp>
    <dsp:sp modelId="{5D142942-99F3-4FCD-8CCA-1625D667DE90}">
      <dsp:nvSpPr>
        <dsp:cNvPr id="0" name=""/>
        <dsp:cNvSpPr/>
      </dsp:nvSpPr>
      <dsp:spPr>
        <a:xfrm rot="5400000">
          <a:off x="-196196" y="2523520"/>
          <a:ext cx="1307975" cy="91558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</a:t>
          </a:r>
        </a:p>
      </dsp:txBody>
      <dsp:txXfrm rot="-5400000">
        <a:off x="1" y="2785116"/>
        <a:ext cx="915583" cy="392392"/>
      </dsp:txXfrm>
    </dsp:sp>
    <dsp:sp modelId="{AD1B9B53-A1BA-40DB-9C04-62A18D079E2E}">
      <dsp:nvSpPr>
        <dsp:cNvPr id="0" name=""/>
        <dsp:cNvSpPr/>
      </dsp:nvSpPr>
      <dsp:spPr>
        <a:xfrm rot="5400000">
          <a:off x="3423599" y="-180692"/>
          <a:ext cx="850184" cy="586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accent3">
                  <a:lumMod val="75000"/>
                </a:schemeClr>
              </a:solidFill>
            </a:rPr>
            <a:t>Energy values normalized and the normal index obtained</a:t>
          </a:r>
          <a:endParaRPr lang="en-US" sz="2000" kern="1200" dirty="0">
            <a:solidFill>
              <a:schemeClr val="accent3">
                <a:lumMod val="75000"/>
              </a:schemeClr>
            </a:solidFill>
          </a:endParaRPr>
        </a:p>
      </dsp:txBody>
      <dsp:txXfrm rot="-5400000">
        <a:off x="915584" y="2368826"/>
        <a:ext cx="5824713" cy="767178"/>
      </dsp:txXfrm>
    </dsp:sp>
    <dsp:sp modelId="{DE4DB9F4-D4A8-492F-AA30-E30284B692C5}">
      <dsp:nvSpPr>
        <dsp:cNvPr id="0" name=""/>
        <dsp:cNvSpPr/>
      </dsp:nvSpPr>
      <dsp:spPr>
        <a:xfrm rot="5400000">
          <a:off x="-196196" y="3685544"/>
          <a:ext cx="1307975" cy="91558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</a:t>
          </a:r>
        </a:p>
      </dsp:txBody>
      <dsp:txXfrm rot="-5400000">
        <a:off x="1" y="3947140"/>
        <a:ext cx="915583" cy="392392"/>
      </dsp:txXfrm>
    </dsp:sp>
    <dsp:sp modelId="{1D41C2B8-5B87-459F-A698-E6423AADCD30}">
      <dsp:nvSpPr>
        <dsp:cNvPr id="0" name=""/>
        <dsp:cNvSpPr/>
      </dsp:nvSpPr>
      <dsp:spPr>
        <a:xfrm rot="5400000">
          <a:off x="3423599" y="981331"/>
          <a:ext cx="850184" cy="5866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solidFill>
                <a:schemeClr val="accent3">
                  <a:lumMod val="75000"/>
                </a:schemeClr>
              </a:solidFill>
            </a:rPr>
            <a:t>Compare the index values to Brunnstrom levels</a:t>
          </a:r>
          <a:endParaRPr lang="en-US" sz="2000" kern="1200" dirty="0">
            <a:solidFill>
              <a:schemeClr val="accent3">
                <a:lumMod val="75000"/>
              </a:schemeClr>
            </a:solidFill>
          </a:endParaRPr>
        </a:p>
      </dsp:txBody>
      <dsp:txXfrm rot="-5400000">
        <a:off x="915584" y="3530850"/>
        <a:ext cx="5824713" cy="767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AF03EA6-1BF3-45E7-82F7-628006147A2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73E77C-0FE8-4245-89EB-22B997549F30}" type="slidenum">
              <a:rPr lang="en-US"/>
              <a:pPr/>
              <a:t>1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10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11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12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13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14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15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16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17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18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19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EFF1C7-F2C6-48BB-A281-5B884F6D843A}" type="slidenum">
              <a:rPr lang="en-US"/>
              <a:pPr/>
              <a:t>2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20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21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22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23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24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25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26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27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28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29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30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31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32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33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34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35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36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37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38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39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4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40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41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42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5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6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7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8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43C885-F386-4161-8AC7-74CA6E3DCCE7}" type="slidenum">
              <a:rPr lang="en-US"/>
              <a:pPr/>
              <a:t>9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r>
              <a:rPr lang="fa-IR"/>
              <a:t>11/21/2015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a-IR"/>
              <a:t>11/21/2015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a-IR"/>
              <a:t>11/21/2015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a-IR"/>
              <a:t>11/21/2015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a-IR"/>
              <a:t>11/21/2015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a-IR"/>
              <a:t>11/21/2015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l" eaLnBrk="1" latinLnBrk="0" hangingPunct="1"/>
            <a:r>
              <a:rPr lang="fa-IR"/>
              <a:t>11/21/2015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r>
              <a:rPr lang="fa-IR"/>
              <a:t>11/21/2015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a-IR"/>
              <a:t>11/21/2015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a-IR"/>
              <a:t>11/21/2015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a-IR"/>
              <a:t>11/21/2015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lum/>
          </a:blip>
          <a:srcRect/>
          <a:stretch>
            <a:fillRect l="-4000" t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algn="l" eaLnBrk="1" latinLnBrk="0" hangingPunct="1"/>
            <a:r>
              <a:rPr lang="fa-IR"/>
              <a:t>11/21/2015</a:t>
            </a:r>
            <a:endParaRPr lang="en-US" sz="800" dirty="0">
              <a:solidFill>
                <a:schemeClr val="accent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algn="r" eaLnBrk="1" latinLnBrk="0" hangingPunct="1"/>
            <a:endParaRPr kumimoji="0" lang="en-US" sz="800" dirty="0">
              <a:solidFill>
                <a:schemeClr val="accent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6652B35-718D-4E28-AFEB-B694A3B357E8}" type="slidenum">
              <a:rPr kumimoji="0" lang="en-US" smtClean="0"/>
              <a:pPr algn="r" eaLnBrk="1" latinLnBrk="0" hangingPunct="1"/>
              <a:t>‹#›</a:t>
            </a:fld>
            <a:endParaRPr kumimoji="0" lang="en-US" sz="18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4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8.jpeg"/><Relationship Id="rId11" Type="http://schemas.openxmlformats.org/officeDocument/2006/relationships/image" Target="../media/image32.png"/><Relationship Id="rId5" Type="http://schemas.openxmlformats.org/officeDocument/2006/relationships/image" Target="../media/image20.wmf"/><Relationship Id="rId10" Type="http://schemas.openxmlformats.org/officeDocument/2006/relationships/image" Target="../media/image4.jpeg"/><Relationship Id="rId4" Type="http://schemas.openxmlformats.org/officeDocument/2006/relationships/oleObject" Target="../embeddings/oleObject9.bin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0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7.gif"/><Relationship Id="rId5" Type="http://schemas.openxmlformats.org/officeDocument/2006/relationships/image" Target="../media/image20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16.bin"/><Relationship Id="rId9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7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.jpe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8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1.jpe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9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4.jpeg"/><Relationship Id="rId4" Type="http://schemas.openxmlformats.org/officeDocument/2006/relationships/diagramLayout" Target="../diagrams/layout2.xml"/><Relationship Id="rId9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295400"/>
            <a:ext cx="8534400" cy="1676400"/>
          </a:xfrm>
        </p:spPr>
        <p:txBody>
          <a:bodyPr>
            <a:normAutofit/>
          </a:bodyPr>
          <a:lstStyle/>
          <a:p>
            <a:pPr rtl="0"/>
            <a:r>
              <a:rPr lang="en-CA" sz="3200" dirty="0"/>
              <a:t>Introduction and analysis of an energy index to evaluate </a:t>
            </a:r>
            <a:r>
              <a:rPr lang="en-US" sz="3200" dirty="0"/>
              <a:t>arm</a:t>
            </a:r>
            <a:r>
              <a:rPr lang="en-CA" sz="3200" dirty="0"/>
              <a:t> motion quality in neuromuscular patients</a:t>
            </a:r>
            <a:endParaRPr lang="en-US" sz="32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3886200"/>
            <a:ext cx="5943600" cy="2057400"/>
          </a:xfrm>
        </p:spPr>
        <p:txBody>
          <a:bodyPr>
            <a:noAutofit/>
          </a:bodyPr>
          <a:lstStyle/>
          <a:p>
            <a:pPr rtl="0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Presented by: 						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Pouria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Nozari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Porshokouhi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rtl="0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Advisors: 							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Saeed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Behzadipour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rtl="0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		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Maryam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Hoviattalab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rtl="0"/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352800" y="6324600"/>
            <a:ext cx="2362200" cy="533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4008" marR="0" lvl="0" indent="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Tx/>
              <a:buFont typeface="Georgia"/>
              <a:buNone/>
              <a:tabLst/>
              <a:defRPr/>
            </a:pPr>
            <a:r>
              <a:rPr lang="en-US" sz="2000" noProof="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September 2016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Signal Processing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Mostly applied when Inertial sensors utilized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The output signal applied to create a pattern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Zhang et al., 2011</a:t>
            </a:r>
          </a:p>
          <a:p>
            <a:pPr lvl="2" algn="l" rtl="0"/>
            <a:r>
              <a:rPr lang="en-US" sz="2000" dirty="0"/>
              <a:t>Motions advised by therapists performed by them</a:t>
            </a:r>
          </a:p>
          <a:p>
            <a:pPr lvl="2" algn="l" rtl="0"/>
            <a:r>
              <a:rPr lang="en-US" sz="2000" dirty="0"/>
              <a:t>Motions captured by IMU sensors</a:t>
            </a:r>
          </a:p>
          <a:p>
            <a:pPr lvl="2" algn="l" rtl="0"/>
            <a:r>
              <a:rPr lang="en-US" sz="2000" dirty="0"/>
              <a:t>Each motion segment signal obtained</a:t>
            </a:r>
          </a:p>
          <a:p>
            <a:pPr lvl="2" algn="l" rtl="0"/>
            <a:r>
              <a:rPr lang="en-US" sz="2000" dirty="0"/>
              <a:t>A system trained by these patterns</a:t>
            </a:r>
          </a:p>
          <a:p>
            <a:pPr lvl="2" algn="l" rtl="0"/>
            <a:r>
              <a:rPr lang="en-US" sz="2000" dirty="0"/>
              <a:t>Then the patients perform the motions</a:t>
            </a:r>
          </a:p>
          <a:p>
            <a:pPr lvl="2" algn="l" rtl="0"/>
            <a:r>
              <a:rPr lang="en-US" sz="2000" dirty="0"/>
              <a:t>Their motion deviation from the trained patterns obtained</a:t>
            </a:r>
          </a:p>
          <a:p>
            <a:pPr lvl="2" algn="l" rtl="0"/>
            <a:endParaRPr lang="en-US" sz="2000" dirty="0"/>
          </a:p>
          <a:p>
            <a:pPr lvl="1" algn="l" rtl="0"/>
            <a:endParaRPr lang="en-US" sz="2200" dirty="0"/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400" dirty="0"/>
          </a:p>
          <a:p>
            <a:pPr lvl="2" algn="l" rtl="0"/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10</a:t>
            </a:fld>
            <a:endParaRPr kumimoji="0" lang="en-US" dirty="0">
              <a:latin typeface="+mn-lt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Literature Review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Review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5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11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Kinematic Indices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Butler et al., 2012</a:t>
            </a:r>
          </a:p>
          <a:p>
            <a:pPr lvl="2" algn="l" rtl="0"/>
            <a:r>
              <a:rPr lang="en-US" sz="2000" dirty="0"/>
              <a:t>30 TD and 25 CP children</a:t>
            </a:r>
          </a:p>
          <a:p>
            <a:pPr lvl="2" algn="l" rtl="0"/>
            <a:r>
              <a:rPr lang="en-US" sz="2000" dirty="0"/>
              <a:t>Reach &amp; grasp cycles done</a:t>
            </a:r>
          </a:p>
          <a:p>
            <a:pPr lvl="2" algn="l" rtl="0"/>
            <a:r>
              <a:rPr lang="en-US" sz="2000" dirty="0"/>
              <a:t>Based on 3D kinematics</a:t>
            </a:r>
          </a:p>
          <a:p>
            <a:pPr lvl="2" algn="l" rtl="0"/>
            <a:r>
              <a:rPr lang="en-US" sz="2000" dirty="0"/>
              <a:t>A pediatric upper limb motion index (PULMI)</a:t>
            </a:r>
          </a:p>
          <a:p>
            <a:pPr lvl="2" algn="l" rtl="0"/>
            <a:endParaRPr lang="en-US" sz="2000" dirty="0"/>
          </a:p>
          <a:p>
            <a:pPr lvl="2" algn="l" rtl="0"/>
            <a:r>
              <a:rPr lang="en-US" sz="2000" dirty="0"/>
              <a:t>A proper negative correlation between the PULMI and MACS among CP (</a:t>
            </a:r>
            <a:r>
              <a:rPr lang="el-GR" sz="2000" dirty="0"/>
              <a:t>ρ</a:t>
            </a:r>
            <a:r>
              <a:rPr lang="en-US" sz="2000" dirty="0"/>
              <a:t>=-0.78, p&lt;0.0001)</a:t>
            </a:r>
          </a:p>
          <a:p>
            <a:pPr lvl="2" algn="l" rtl="0"/>
            <a:endParaRPr lang="en-US" sz="2000" dirty="0"/>
          </a:p>
          <a:p>
            <a:pPr lvl="1" algn="l" rtl="0"/>
            <a:endParaRPr lang="en-US" sz="2200" dirty="0"/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400" dirty="0"/>
          </a:p>
          <a:p>
            <a:pPr lvl="2" algn="l" rtl="0"/>
            <a:endParaRPr lang="en-US" sz="2200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Literature Review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Review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4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12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Kinematic Indices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 err="1"/>
              <a:t>Celik</a:t>
            </a:r>
            <a:r>
              <a:rPr lang="en-US" sz="2200" dirty="0"/>
              <a:t>, 2010</a:t>
            </a:r>
          </a:p>
          <a:p>
            <a:pPr lvl="2" algn="l" rtl="0"/>
            <a:r>
              <a:rPr lang="en-US" sz="2000" dirty="0"/>
              <a:t>Trajectory Error</a:t>
            </a:r>
          </a:p>
          <a:p>
            <a:pPr lvl="3" algn="l" rtl="0"/>
            <a:r>
              <a:rPr lang="en-US" sz="1800" dirty="0"/>
              <a:t>Normal deviation from the desired path (a straight line)</a:t>
            </a:r>
          </a:p>
          <a:p>
            <a:pPr lvl="2" algn="l" rtl="0"/>
            <a:r>
              <a:rPr lang="en-US" sz="2000" dirty="0"/>
              <a:t>Smoothness of Movement</a:t>
            </a:r>
          </a:p>
          <a:p>
            <a:pPr lvl="3" algn="l" rtl="0"/>
            <a:r>
              <a:rPr lang="en-US" sz="1800" dirty="0"/>
              <a:t>Normal deviation from the velocity profile which generates the minimum jerk</a:t>
            </a:r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200" dirty="0"/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400" dirty="0"/>
          </a:p>
          <a:p>
            <a:pPr lvl="2" algn="l" rtl="0"/>
            <a:endParaRPr lang="en-US" sz="2200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Literature Review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Review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4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13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Kinematic Indices</a:t>
            </a:r>
          </a:p>
          <a:p>
            <a:pPr lvl="1" algn="l" rtl="0"/>
            <a:r>
              <a:rPr lang="en-US" sz="2200" dirty="0" err="1"/>
              <a:t>Fakhar</a:t>
            </a:r>
            <a:r>
              <a:rPr lang="en-US" sz="2200" dirty="0"/>
              <a:t>, 2013</a:t>
            </a:r>
          </a:p>
          <a:p>
            <a:pPr lvl="2" algn="l" rtl="0"/>
            <a:r>
              <a:rPr lang="en-US" sz="2000" dirty="0"/>
              <a:t>49 HP CVA+ 6 normal subjects</a:t>
            </a:r>
          </a:p>
          <a:p>
            <a:pPr lvl="1" algn="l" rtl="0"/>
            <a:endParaRPr lang="en-US" sz="2200" dirty="0"/>
          </a:p>
          <a:p>
            <a:pPr lvl="2" algn="l" rtl="0"/>
            <a:r>
              <a:rPr lang="en-US" sz="2000" dirty="0"/>
              <a:t>Indices</a:t>
            </a:r>
          </a:p>
          <a:p>
            <a:pPr lvl="3" algn="l" rtl="0"/>
            <a:r>
              <a:rPr lang="en-US" sz="1800" dirty="0"/>
              <a:t>Number of fluctuations of Jerk</a:t>
            </a:r>
          </a:p>
          <a:p>
            <a:pPr lvl="3" algn="l" rtl="0"/>
            <a:r>
              <a:rPr lang="en-US" sz="1800" dirty="0"/>
              <a:t>Mean Jerk</a:t>
            </a:r>
          </a:p>
          <a:p>
            <a:pPr lvl="3" algn="l" rtl="0"/>
            <a:r>
              <a:rPr lang="en-US" sz="1800" dirty="0"/>
              <a:t>Angle of clavicle made with the transverse plane</a:t>
            </a:r>
          </a:p>
          <a:p>
            <a:pPr lvl="3" algn="l" rtl="0"/>
            <a:r>
              <a:rPr lang="en-US" sz="1800" dirty="0"/>
              <a:t>Elbow flexion</a:t>
            </a:r>
          </a:p>
          <a:p>
            <a:pPr lvl="3" algn="l" rtl="0"/>
            <a:r>
              <a:rPr lang="en-US" sz="1800" dirty="0"/>
              <a:t>Mean velocity</a:t>
            </a:r>
          </a:p>
          <a:p>
            <a:pPr lvl="1" algn="l" rtl="0">
              <a:buNone/>
            </a:pPr>
            <a:endParaRPr lang="en-US" sz="2200" dirty="0"/>
          </a:p>
          <a:p>
            <a:pPr lvl="2" algn="l" rtl="0"/>
            <a:r>
              <a:rPr lang="en-US" sz="2000" dirty="0"/>
              <a:t>Good correlation observed for </a:t>
            </a:r>
          </a:p>
          <a:p>
            <a:pPr lvl="3" algn="l" rtl="0"/>
            <a:r>
              <a:rPr lang="en-US" sz="1800" dirty="0"/>
              <a:t>Mean velocity</a:t>
            </a:r>
          </a:p>
          <a:p>
            <a:pPr lvl="3" algn="l" rtl="0"/>
            <a:r>
              <a:rPr lang="en-US" sz="1800" dirty="0"/>
              <a:t>Elbow flexion</a:t>
            </a:r>
          </a:p>
          <a:p>
            <a:pPr lvl="3" algn="l" rtl="0"/>
            <a:r>
              <a:rPr lang="en-US" sz="1800" dirty="0"/>
              <a:t>No. of fluctuations of jerk</a:t>
            </a:r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200" dirty="0"/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400" dirty="0"/>
          </a:p>
          <a:p>
            <a:pPr lvl="2" algn="l" rtl="0"/>
            <a:endParaRPr lang="en-US" sz="22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Literature Review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Review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14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Conclusion</a:t>
            </a:r>
          </a:p>
          <a:p>
            <a:pPr algn="l" rtl="0"/>
            <a:endParaRPr lang="en-US" sz="1400" dirty="0"/>
          </a:p>
          <a:p>
            <a:pPr lvl="1" algn="l" rtl="0"/>
            <a:r>
              <a:rPr lang="en-US" sz="2200" dirty="0"/>
              <a:t>Some of the indices are too much complicated and yield no physical or tangible concept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Desired level of reliability not achieved yet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Most of the motion analysis systems utilized costly systems, such as </a:t>
            </a:r>
            <a:r>
              <a:rPr lang="en-US" sz="2200" dirty="0" err="1"/>
              <a:t>Vicon</a:t>
            </a:r>
            <a:r>
              <a:rPr lang="en-US" sz="2200" dirty="0"/>
              <a:t> 3D system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Motion analysis systems needed markers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Kinetic nature of the arm motion ignored</a:t>
            </a:r>
          </a:p>
          <a:p>
            <a:pPr lvl="1" algn="l" rtl="0"/>
            <a:endParaRPr lang="en-US" sz="2200" dirty="0"/>
          </a:p>
          <a:p>
            <a:pPr lvl="1" algn="l" rtl="0"/>
            <a:endParaRPr lang="en-US" sz="2200" dirty="0"/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200" dirty="0"/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400" dirty="0"/>
          </a:p>
          <a:p>
            <a:pPr lvl="2" algn="l" rtl="0"/>
            <a:endParaRPr lang="en-US" sz="2200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Literature Review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Review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Objective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15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Introduction of an energy index</a:t>
            </a:r>
          </a:p>
          <a:p>
            <a:pPr lvl="1" algn="l" rtl="0"/>
            <a:endParaRPr lang="en-US" sz="1000" dirty="0"/>
          </a:p>
          <a:p>
            <a:pPr lvl="1" algn="l" rtl="0"/>
            <a:r>
              <a:rPr lang="en-US" sz="2200" dirty="0"/>
              <a:t>Both kinematics and dynamics involved</a:t>
            </a:r>
          </a:p>
          <a:p>
            <a:pPr lvl="1" algn="l" rtl="0"/>
            <a:endParaRPr lang="en-US" sz="1000" dirty="0"/>
          </a:p>
          <a:p>
            <a:pPr lvl="1" algn="l" rtl="0"/>
            <a:r>
              <a:rPr lang="en-US" sz="2200" dirty="0"/>
              <a:t>Seems to model the nature of the arm well</a:t>
            </a:r>
          </a:p>
          <a:p>
            <a:pPr lvl="1" algn="l" rtl="0"/>
            <a:endParaRPr lang="en-US" sz="2400" dirty="0"/>
          </a:p>
          <a:p>
            <a:pPr lvl="2" algn="l" rtl="0">
              <a:buNone/>
            </a:pPr>
            <a:endParaRPr lang="en-US" sz="2200" dirty="0"/>
          </a:p>
          <a:p>
            <a:pPr algn="l" rtl="0"/>
            <a:r>
              <a:rPr lang="en-US" sz="2400" dirty="0"/>
              <a:t>Classifying the motion quality of upper extremity</a:t>
            </a:r>
          </a:p>
          <a:p>
            <a:pPr lvl="1" algn="l" rtl="0"/>
            <a:endParaRPr lang="en-US" sz="1000" dirty="0"/>
          </a:p>
          <a:p>
            <a:pPr lvl="1" algn="l" rtl="0"/>
            <a:r>
              <a:rPr lang="en-US" sz="2200" dirty="0"/>
              <a:t>Validation of the energy index with the </a:t>
            </a:r>
            <a:r>
              <a:rPr lang="en-US" sz="2200" dirty="0" err="1"/>
              <a:t>Brunnstrom</a:t>
            </a:r>
            <a:r>
              <a:rPr lang="en-US" sz="2200" dirty="0"/>
              <a:t> grades</a:t>
            </a:r>
          </a:p>
          <a:p>
            <a:pPr algn="l" rtl="0"/>
            <a:endParaRPr lang="en-US" sz="2400" dirty="0"/>
          </a:p>
          <a:p>
            <a:pPr lvl="1" algn="l" rtl="0"/>
            <a:endParaRPr lang="en-US" sz="2400" dirty="0"/>
          </a:p>
          <a:p>
            <a:pPr lvl="2" algn="l" rtl="0"/>
            <a:endParaRPr lang="en-US" sz="2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Objective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Proposed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16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Milestones of the research</a:t>
            </a:r>
          </a:p>
          <a:p>
            <a:pPr algn="l" rtl="0"/>
            <a:endParaRPr lang="en-US" sz="2400" dirty="0"/>
          </a:p>
          <a:p>
            <a:pPr marL="925830" lvl="1" indent="-514350" algn="l" rtl="0">
              <a:buFont typeface="+mj-lt"/>
              <a:buAutoNum type="arabicParenR"/>
            </a:pPr>
            <a:endParaRPr lang="en-US" sz="2200" dirty="0"/>
          </a:p>
          <a:p>
            <a:pPr marL="925830" lvl="1" indent="-514350" algn="l" rtl="0">
              <a:buNone/>
            </a:pPr>
            <a:endParaRPr lang="en-US" sz="2200" dirty="0"/>
          </a:p>
          <a:p>
            <a:pPr algn="l" rtl="0">
              <a:buNone/>
            </a:pPr>
            <a:endParaRPr lang="en-US" sz="2400" dirty="0"/>
          </a:p>
          <a:p>
            <a:pPr lvl="1" algn="l" rtl="0"/>
            <a:endParaRPr lang="en-US" sz="2400" dirty="0"/>
          </a:p>
          <a:p>
            <a:pPr lvl="2" algn="l" rtl="0"/>
            <a:endParaRPr lang="en-US" sz="2200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905000" y="1828800"/>
          <a:ext cx="6781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Proposed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Research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ounded Rectangle 211"/>
          <p:cNvSpPr/>
          <p:nvPr/>
        </p:nvSpPr>
        <p:spPr>
          <a:xfrm>
            <a:off x="6310952" y="1787856"/>
            <a:ext cx="2133600" cy="27432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Proposed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17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>
              <a:lnSpc>
                <a:spcPct val="110000"/>
              </a:lnSpc>
            </a:pPr>
            <a:r>
              <a:rPr lang="en-US" sz="2400" dirty="0"/>
              <a:t>Method overview</a:t>
            </a:r>
          </a:p>
          <a:p>
            <a:pPr lvl="1" algn="l" rtl="0"/>
            <a:endParaRPr lang="en-US" sz="2400" dirty="0"/>
          </a:p>
          <a:p>
            <a:pPr lvl="1" algn="l" rtl="0">
              <a:lnSpc>
                <a:spcPct val="110000"/>
              </a:lnSpc>
              <a:buNone/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69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3671" name="Group 7"/>
          <p:cNvGrpSpPr>
            <a:grpSpLocks/>
          </p:cNvGrpSpPr>
          <p:nvPr/>
        </p:nvGrpSpPr>
        <p:grpSpPr bwMode="auto">
          <a:xfrm>
            <a:off x="1790394" y="1447800"/>
            <a:ext cx="7049060" cy="5181769"/>
            <a:chOff x="1380" y="3362"/>
            <a:chExt cx="10278" cy="7974"/>
          </a:xfrm>
        </p:grpSpPr>
        <p:cxnSp>
          <p:nvCxnSpPr>
            <p:cNvPr id="181" name="AutoShape 25"/>
            <p:cNvCxnSpPr>
              <a:cxnSpLocks noChangeShapeType="1"/>
            </p:cNvCxnSpPr>
            <p:nvPr/>
          </p:nvCxnSpPr>
          <p:spPr bwMode="auto">
            <a:xfrm rot="10800000">
              <a:off x="5783" y="4855"/>
              <a:ext cx="2444" cy="2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71" name="AutoShape 14"/>
            <p:cNvCxnSpPr>
              <a:cxnSpLocks noChangeShapeType="1"/>
            </p:cNvCxnSpPr>
            <p:nvPr/>
          </p:nvCxnSpPr>
          <p:spPr bwMode="auto">
            <a:xfrm>
              <a:off x="2991" y="4872"/>
              <a:ext cx="1543" cy="2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ffectLst/>
          </p:spPr>
        </p:cxnSp>
        <p:cxnSp>
          <p:nvCxnSpPr>
            <p:cNvPr id="113698" name="AutoShape 34"/>
            <p:cNvCxnSpPr>
              <a:cxnSpLocks noChangeShapeType="1"/>
            </p:cNvCxnSpPr>
            <p:nvPr/>
          </p:nvCxnSpPr>
          <p:spPr bwMode="auto">
            <a:xfrm flipH="1">
              <a:off x="2269" y="7995"/>
              <a:ext cx="1" cy="828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6" name="AutoShape 13"/>
            <p:cNvCxnSpPr>
              <a:cxnSpLocks noChangeShapeType="1"/>
            </p:cNvCxnSpPr>
            <p:nvPr/>
          </p:nvCxnSpPr>
          <p:spPr bwMode="auto">
            <a:xfrm rot="10800000">
              <a:off x="7047" y="7291"/>
              <a:ext cx="1333" cy="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206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27" name="AutoShape 13"/>
            <p:cNvCxnSpPr>
              <a:cxnSpLocks noChangeShapeType="1"/>
            </p:cNvCxnSpPr>
            <p:nvPr/>
          </p:nvCxnSpPr>
          <p:spPr bwMode="auto">
            <a:xfrm rot="10800000">
              <a:off x="3047" y="7159"/>
              <a:ext cx="1333" cy="0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206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8" name="AutoShape 25"/>
            <p:cNvCxnSpPr>
              <a:cxnSpLocks noChangeShapeType="1"/>
            </p:cNvCxnSpPr>
            <p:nvPr/>
          </p:nvCxnSpPr>
          <p:spPr bwMode="auto">
            <a:xfrm rot="10800000" flipV="1">
              <a:off x="6158" y="6939"/>
              <a:ext cx="1333" cy="1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3696" name="AutoShape 32"/>
            <p:cNvCxnSpPr>
              <a:cxnSpLocks noChangeShapeType="1"/>
            </p:cNvCxnSpPr>
            <p:nvPr/>
          </p:nvCxnSpPr>
          <p:spPr bwMode="auto">
            <a:xfrm rot="5400000">
              <a:off x="1741" y="7656"/>
              <a:ext cx="1055" cy="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206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3672" name="AutoShape 8"/>
            <p:cNvSpPr>
              <a:spLocks noChangeArrowheads="1"/>
            </p:cNvSpPr>
            <p:nvPr/>
          </p:nvSpPr>
          <p:spPr bwMode="auto">
            <a:xfrm>
              <a:off x="1408" y="4389"/>
              <a:ext cx="1667" cy="953"/>
            </a:xfrm>
            <a:prstGeom prst="homePlate">
              <a:avLst>
                <a:gd name="adj" fmla="val 40888"/>
              </a:avLst>
            </a:prstGeom>
            <a:solidFill>
              <a:srgbClr val="78ADCD"/>
            </a:solidFill>
            <a:ln w="12700">
              <a:solidFill>
                <a:srgbClr val="F2F2F2"/>
              </a:solidFill>
              <a:miter lim="800000"/>
              <a:headEnd/>
              <a:tailEnd/>
            </a:ln>
            <a:effectLst>
              <a:outerShdw sy="50000" kx="-2453608" rotWithShape="0">
                <a:srgbClr val="B6DDE8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Motion Database</a:t>
              </a:r>
              <a:endParaRPr kumimoji="0" lang="en-US" sz="16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3674" name="AutoShape 10"/>
            <p:cNvCxnSpPr>
              <a:cxnSpLocks noChangeShapeType="1"/>
            </p:cNvCxnSpPr>
            <p:nvPr/>
          </p:nvCxnSpPr>
          <p:spPr bwMode="auto">
            <a:xfrm>
              <a:off x="3408" y="4872"/>
              <a:ext cx="472" cy="2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 type="triangle" w="med" len="med"/>
            </a:ln>
          </p:spPr>
        </p:cxnSp>
        <p:sp>
          <p:nvSpPr>
            <p:cNvPr id="113676" name="AutoShape 12"/>
            <p:cNvSpPr>
              <a:spLocks noChangeArrowheads="1"/>
            </p:cNvSpPr>
            <p:nvPr/>
          </p:nvSpPr>
          <p:spPr bwMode="auto">
            <a:xfrm>
              <a:off x="8047" y="4122"/>
              <a:ext cx="2944" cy="1396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ea typeface="Arial" pitchFamily="34" charset="0"/>
                  <a:cs typeface="Times New Roman" pitchFamily="18" charset="0"/>
                </a:rPr>
                <a:t>Arm Kinematics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FFFFFF"/>
                  </a:solidFill>
                  <a:latin typeface="Calibri" pitchFamily="34" charset="0"/>
                  <a:cs typeface="Times New Roman" pitchFamily="18" charset="0"/>
                </a:rPr>
                <a:t>(Solved analytically via </a:t>
              </a:r>
              <a:r>
                <a:rPr lang="en-US" sz="1600" dirty="0" err="1">
                  <a:solidFill>
                    <a:srgbClr val="FFFFFF"/>
                  </a:solidFill>
                  <a:latin typeface="Calibri" pitchFamily="34" charset="0"/>
                  <a:cs typeface="Times New Roman" pitchFamily="18" charset="0"/>
                </a:rPr>
                <a:t>Matlab</a:t>
              </a:r>
              <a:r>
                <a:rPr lang="en-US" sz="1600" dirty="0">
                  <a:solidFill>
                    <a:srgbClr val="FFFFFF"/>
                  </a:solidFill>
                  <a:latin typeface="Calibri" pitchFamily="34" charset="0"/>
                  <a:cs typeface="Times New Roman" pitchFamily="18" charset="0"/>
                </a:rPr>
                <a:t>)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Times New Roman" pitchFamily="18" charset="0"/>
              </a:endParaRPr>
            </a:p>
          </p:txBody>
        </p:sp>
        <p:cxnSp>
          <p:nvCxnSpPr>
            <p:cNvPr id="113677" name="AutoShape 13"/>
            <p:cNvCxnSpPr>
              <a:cxnSpLocks noChangeShapeType="1"/>
            </p:cNvCxnSpPr>
            <p:nvPr/>
          </p:nvCxnSpPr>
          <p:spPr bwMode="auto">
            <a:xfrm>
              <a:off x="10991" y="4819"/>
              <a:ext cx="222" cy="933"/>
            </a:xfrm>
            <a:prstGeom prst="bentConnector2">
              <a:avLst/>
            </a:prstGeom>
            <a:noFill/>
            <a:ln w="38100">
              <a:solidFill>
                <a:srgbClr val="00206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13680" name="AutoShape 16"/>
            <p:cNvSpPr>
              <a:spLocks noChangeArrowheads="1"/>
            </p:cNvSpPr>
            <p:nvPr/>
          </p:nvSpPr>
          <p:spPr bwMode="auto">
            <a:xfrm>
              <a:off x="2325" y="3934"/>
              <a:ext cx="2444" cy="821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Elbow &amp; Wrist Position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3682" name="AutoShape 18"/>
            <p:cNvCxnSpPr>
              <a:cxnSpLocks noChangeShapeType="1"/>
            </p:cNvCxnSpPr>
            <p:nvPr/>
          </p:nvCxnSpPr>
          <p:spPr bwMode="auto">
            <a:xfrm rot="5400000">
              <a:off x="9860" y="5757"/>
              <a:ext cx="1642" cy="1065"/>
            </a:xfrm>
            <a:prstGeom prst="bentConnector3">
              <a:avLst>
                <a:gd name="adj1" fmla="val 110712"/>
              </a:avLst>
            </a:prstGeom>
            <a:noFill/>
            <a:ln w="38100">
              <a:solidFill>
                <a:srgbClr val="002060"/>
              </a:solidFill>
              <a:miter lim="800000"/>
              <a:headEnd/>
              <a:tailEnd/>
            </a:ln>
          </p:spPr>
        </p:cxnSp>
        <p:cxnSp>
          <p:nvCxnSpPr>
            <p:cNvPr id="113684" name="AutoShape 20"/>
            <p:cNvCxnSpPr>
              <a:cxnSpLocks noChangeShapeType="1"/>
            </p:cNvCxnSpPr>
            <p:nvPr/>
          </p:nvCxnSpPr>
          <p:spPr bwMode="auto">
            <a:xfrm rot="10800000" flipV="1">
              <a:off x="7102" y="6221"/>
              <a:ext cx="4083" cy="718"/>
            </a:xfrm>
            <a:prstGeom prst="bentConnector3">
              <a:avLst>
                <a:gd name="adj1" fmla="val 87759"/>
              </a:avLst>
            </a:prstGeom>
            <a:noFill/>
            <a:ln w="38100">
              <a:solidFill>
                <a:srgbClr val="00206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13689" name="AutoShape 25"/>
            <p:cNvCxnSpPr>
              <a:cxnSpLocks noChangeShapeType="1"/>
            </p:cNvCxnSpPr>
            <p:nvPr/>
          </p:nvCxnSpPr>
          <p:spPr bwMode="auto">
            <a:xfrm rot="10800000" flipV="1">
              <a:off x="6158" y="7291"/>
              <a:ext cx="1000" cy="0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</p:spPr>
        </p:cxnSp>
        <p:sp>
          <p:nvSpPr>
            <p:cNvPr id="113691" name="AutoShape 27"/>
            <p:cNvSpPr>
              <a:spLocks noChangeArrowheads="1"/>
            </p:cNvSpPr>
            <p:nvPr/>
          </p:nvSpPr>
          <p:spPr bwMode="auto">
            <a:xfrm>
              <a:off x="4158" y="6382"/>
              <a:ext cx="1970" cy="1495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Muscle Energy Estimator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3693" name="AutoShape 29"/>
            <p:cNvCxnSpPr>
              <a:cxnSpLocks noChangeShapeType="1"/>
            </p:cNvCxnSpPr>
            <p:nvPr/>
          </p:nvCxnSpPr>
          <p:spPr bwMode="auto">
            <a:xfrm rot="10800000">
              <a:off x="2269" y="7157"/>
              <a:ext cx="1509" cy="2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</p:spPr>
        </p:cxnSp>
        <p:sp>
          <p:nvSpPr>
            <p:cNvPr id="113697" name="AutoShape 33"/>
            <p:cNvSpPr>
              <a:spLocks noChangeArrowheads="1"/>
            </p:cNvSpPr>
            <p:nvPr/>
          </p:nvSpPr>
          <p:spPr bwMode="auto">
            <a:xfrm>
              <a:off x="1380" y="8464"/>
              <a:ext cx="1778" cy="1461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75000"/>
              </a:schemeClr>
            </a:solidFill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Metabolic Energy </a:t>
              </a:r>
              <a:r>
                <a:rPr kumimoji="0" lang="en-US" sz="1600" b="0" i="0" u="none" strike="noStrike" cap="none" normalizeH="0" baseline="0" dirty="0" err="1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Normalizer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3701" name="AutoShape 37"/>
            <p:cNvCxnSpPr>
              <a:cxnSpLocks noChangeShapeType="1"/>
            </p:cNvCxnSpPr>
            <p:nvPr/>
          </p:nvCxnSpPr>
          <p:spPr bwMode="auto">
            <a:xfrm>
              <a:off x="3103" y="9167"/>
              <a:ext cx="4778" cy="2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ffectLst/>
          </p:spPr>
        </p:cxnSp>
        <p:sp>
          <p:nvSpPr>
            <p:cNvPr id="113702" name="AutoShape 38"/>
            <p:cNvSpPr>
              <a:spLocks noChangeArrowheads="1"/>
            </p:cNvSpPr>
            <p:nvPr/>
          </p:nvSpPr>
          <p:spPr bwMode="auto">
            <a:xfrm>
              <a:off x="3880" y="8229"/>
              <a:ext cx="2875" cy="938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r>
                <a:rPr lang="en-US" sz="1600" b="1" dirty="0">
                  <a:latin typeface="Calibri" pitchFamily="34" charset="0"/>
                  <a:ea typeface="Arial" pitchFamily="34" charset="0"/>
                  <a:cs typeface="Arial" pitchFamily="34" charset="0"/>
                </a:rPr>
                <a:t>Normalized Energy Index Values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13703" name="AutoShape 39"/>
            <p:cNvCxnSpPr>
              <a:cxnSpLocks noChangeShapeType="1"/>
            </p:cNvCxnSpPr>
            <p:nvPr/>
          </p:nvCxnSpPr>
          <p:spPr bwMode="auto">
            <a:xfrm>
              <a:off x="4856" y="9167"/>
              <a:ext cx="802" cy="0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 type="triangle" w="med" len="med"/>
            </a:ln>
          </p:spPr>
        </p:cxnSp>
        <p:cxnSp>
          <p:nvCxnSpPr>
            <p:cNvPr id="113706" name="AutoShape 42"/>
            <p:cNvCxnSpPr>
              <a:cxnSpLocks noChangeShapeType="1"/>
            </p:cNvCxnSpPr>
            <p:nvPr/>
          </p:nvCxnSpPr>
          <p:spPr bwMode="auto">
            <a:xfrm>
              <a:off x="5325" y="9460"/>
              <a:ext cx="2555" cy="2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ffectLst/>
          </p:spPr>
        </p:cxnSp>
        <p:sp>
          <p:nvSpPr>
            <p:cNvPr id="113707" name="AutoShape 43"/>
            <p:cNvSpPr>
              <a:spLocks noChangeArrowheads="1"/>
            </p:cNvSpPr>
            <p:nvPr/>
          </p:nvSpPr>
          <p:spPr bwMode="auto">
            <a:xfrm>
              <a:off x="7899" y="8464"/>
              <a:ext cx="3759" cy="1642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Check if the Energy index correlates with the </a:t>
              </a: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Brunnstrom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 grades</a:t>
              </a: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AutoShape 12"/>
            <p:cNvSpPr>
              <a:spLocks noChangeArrowheads="1"/>
            </p:cNvSpPr>
            <p:nvPr/>
          </p:nvSpPr>
          <p:spPr bwMode="auto">
            <a:xfrm>
              <a:off x="8213" y="6584"/>
              <a:ext cx="2611" cy="1396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Arm Dynamics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600" dirty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(Solved via </a:t>
              </a:r>
              <a:r>
                <a:rPr lang="en-US" sz="1600" dirty="0" err="1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OpenSim</a:t>
              </a:r>
              <a:r>
                <a:rPr lang="en-US" sz="1600" dirty="0">
                  <a:solidFill>
                    <a:srgbClr val="FFFFFF"/>
                  </a:solidFill>
                  <a:latin typeface="Calibri" pitchFamily="34" charset="0"/>
                  <a:cs typeface="Arial" pitchFamily="34" charset="0"/>
                </a:rPr>
                <a:t>)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02" name="AutoShape 13"/>
            <p:cNvCxnSpPr>
              <a:cxnSpLocks noChangeShapeType="1"/>
            </p:cNvCxnSpPr>
            <p:nvPr/>
          </p:nvCxnSpPr>
          <p:spPr bwMode="auto">
            <a:xfrm rot="5400000">
              <a:off x="10621" y="6227"/>
              <a:ext cx="1187" cy="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206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07" name="AutoShape 13"/>
            <p:cNvCxnSpPr>
              <a:cxnSpLocks noChangeShapeType="1"/>
            </p:cNvCxnSpPr>
            <p:nvPr/>
          </p:nvCxnSpPr>
          <p:spPr bwMode="auto">
            <a:xfrm rot="10800000">
              <a:off x="9491" y="6219"/>
              <a:ext cx="889" cy="2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206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28" name="AutoShape 36"/>
            <p:cNvSpPr>
              <a:spLocks noChangeArrowheads="1"/>
            </p:cNvSpPr>
            <p:nvPr/>
          </p:nvSpPr>
          <p:spPr bwMode="auto">
            <a:xfrm>
              <a:off x="1558" y="6213"/>
              <a:ext cx="2555" cy="1055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r>
                <a:rPr lang="en-US" sz="1600" b="1" dirty="0">
                  <a:latin typeface="Calibri" pitchFamily="34" charset="0"/>
                  <a:ea typeface="Arial" pitchFamily="34" charset="0"/>
                  <a:cs typeface="Arial" pitchFamily="34" charset="0"/>
                </a:rPr>
                <a:t>Metabolic Energy Raw Values</a:t>
              </a:r>
              <a:endParaRPr lang="en-US" sz="28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5" name="AutoShape 36"/>
            <p:cNvSpPr>
              <a:spLocks noChangeArrowheads="1"/>
            </p:cNvSpPr>
            <p:nvPr/>
          </p:nvSpPr>
          <p:spPr bwMode="auto">
            <a:xfrm>
              <a:off x="6102" y="7232"/>
              <a:ext cx="2111" cy="1055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r>
                <a:rPr lang="en-US" sz="1600" b="1" dirty="0">
                  <a:latin typeface="Calibri" pitchFamily="34" charset="0"/>
                  <a:cs typeface="Arial" pitchFamily="34" charset="0"/>
                </a:rPr>
                <a:t>Joints’ Torque Trajectories</a:t>
              </a:r>
              <a:endParaRPr lang="en-US" sz="28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9" name="AutoShape 36"/>
            <p:cNvSpPr>
              <a:spLocks noChangeArrowheads="1"/>
            </p:cNvSpPr>
            <p:nvPr/>
          </p:nvSpPr>
          <p:spPr bwMode="auto">
            <a:xfrm>
              <a:off x="8102" y="5635"/>
              <a:ext cx="2889" cy="703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r>
                <a:rPr lang="en-US" sz="1600" b="1" dirty="0">
                  <a:latin typeface="Calibri" pitchFamily="34" charset="0"/>
                  <a:cs typeface="Arial" pitchFamily="34" charset="0"/>
                </a:rPr>
                <a:t>Joints’ Kinematics</a:t>
              </a:r>
              <a:endParaRPr lang="en-US" sz="28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9" name="AutoShape 27"/>
            <p:cNvSpPr>
              <a:spLocks noChangeArrowheads="1"/>
            </p:cNvSpPr>
            <p:nvPr/>
          </p:nvSpPr>
          <p:spPr bwMode="auto">
            <a:xfrm>
              <a:off x="4325" y="4360"/>
              <a:ext cx="1555" cy="1055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800" dirty="0">
                <a:solidFill>
                  <a:srgbClr val="FFFFFF"/>
                </a:solidFill>
                <a:latin typeface="Calibri" pitchFamily="34" charset="0"/>
                <a:ea typeface="Arial" pitchFamily="34" charset="0"/>
                <a:cs typeface="Arial" pitchFamily="34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Filtration</a:t>
              </a:r>
              <a:endPara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4" name="AutoShape 16"/>
            <p:cNvSpPr>
              <a:spLocks noChangeArrowheads="1"/>
            </p:cNvSpPr>
            <p:nvPr/>
          </p:nvSpPr>
          <p:spPr bwMode="auto">
            <a:xfrm>
              <a:off x="5658" y="3934"/>
              <a:ext cx="2444" cy="821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Filtered Elbow &amp; Wrist Position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1394" y="10281"/>
              <a:ext cx="2111" cy="1055"/>
            </a:xfrm>
            <a:prstGeom prst="homePlate">
              <a:avLst>
                <a:gd name="adj" fmla="val 40888"/>
              </a:avLst>
            </a:prstGeom>
            <a:solidFill>
              <a:srgbClr val="78ADCD"/>
            </a:solidFill>
            <a:ln w="12700">
              <a:solidFill>
                <a:srgbClr val="F2F2F2"/>
              </a:solidFill>
              <a:miter lim="800000"/>
              <a:headEnd/>
              <a:tailEnd/>
            </a:ln>
            <a:effectLst>
              <a:outerShdw sy="50000" kx="-2453608" rotWithShape="0">
                <a:srgbClr val="B6DDE8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err="1">
                  <a:ln>
                    <a:noFill/>
                  </a:ln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Brunnstrom</a:t>
              </a:r>
              <a:r>
                <a:rPr kumimoji="0" lang="en-US" sz="1600" b="0" i="0" u="none" strike="noStrike" cap="none" normalizeH="0" baseline="0" dirty="0">
                  <a:ln>
                    <a:noFill/>
                  </a:ln>
                  <a:effectLst/>
                  <a:latin typeface="Calibri" pitchFamily="34" charset="0"/>
                  <a:ea typeface="Arial" pitchFamily="34" charset="0"/>
                  <a:cs typeface="Arial" pitchFamily="34" charset="0"/>
                </a:rPr>
                <a:t> Levels</a:t>
              </a:r>
              <a:endParaRPr kumimoji="0" lang="en-US" sz="1600" b="0" i="0" u="none" strike="noStrike" cap="none" normalizeH="0" baseline="0" dirty="0">
                <a:ln>
                  <a:noFill/>
                </a:ln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89" name="AutoShape 20"/>
            <p:cNvCxnSpPr>
              <a:cxnSpLocks noChangeShapeType="1"/>
              <a:stCxn id="187" idx="3"/>
            </p:cNvCxnSpPr>
            <p:nvPr/>
          </p:nvCxnSpPr>
          <p:spPr bwMode="auto">
            <a:xfrm flipV="1">
              <a:off x="3505" y="9460"/>
              <a:ext cx="2153" cy="1349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00206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03" name="AutoShape 10"/>
            <p:cNvCxnSpPr>
              <a:cxnSpLocks noChangeShapeType="1"/>
            </p:cNvCxnSpPr>
            <p:nvPr/>
          </p:nvCxnSpPr>
          <p:spPr bwMode="auto">
            <a:xfrm>
              <a:off x="6436" y="4862"/>
              <a:ext cx="472" cy="2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 type="triangle" w="med" len="med"/>
            </a:ln>
          </p:spPr>
        </p:cxnSp>
        <p:cxnSp>
          <p:nvCxnSpPr>
            <p:cNvPr id="211" name="AutoShape 10"/>
            <p:cNvCxnSpPr>
              <a:cxnSpLocks noChangeShapeType="1"/>
            </p:cNvCxnSpPr>
            <p:nvPr/>
          </p:nvCxnSpPr>
          <p:spPr bwMode="auto">
            <a:xfrm>
              <a:off x="3853" y="10802"/>
              <a:ext cx="472" cy="2"/>
            </a:xfrm>
            <a:prstGeom prst="straightConnector1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 type="triangle" w="med" len="med"/>
            </a:ln>
          </p:spPr>
        </p:cxnSp>
        <p:sp>
          <p:nvSpPr>
            <p:cNvPr id="213" name="AutoShape 16"/>
            <p:cNvSpPr>
              <a:spLocks noChangeArrowheads="1"/>
            </p:cNvSpPr>
            <p:nvPr/>
          </p:nvSpPr>
          <p:spPr bwMode="auto">
            <a:xfrm>
              <a:off x="8991" y="3362"/>
              <a:ext cx="2444" cy="821"/>
            </a:xfrm>
            <a:prstGeom prst="roundRect">
              <a:avLst>
                <a:gd name="adj" fmla="val 16667"/>
              </a:avLst>
            </a:prstGeom>
            <a:noFill/>
            <a:ln w="38100">
              <a:noFill/>
              <a:round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lang="en-US" sz="1600" b="1" dirty="0">
                  <a:solidFill>
                    <a:srgbClr val="7030A0"/>
                  </a:solidFill>
                  <a:latin typeface="Calibri" pitchFamily="34" charset="0"/>
                  <a:cs typeface="Arial" pitchFamily="34" charset="0"/>
                </a:rPr>
                <a:t>Skeletal model</a:t>
              </a:r>
              <a:endParaRPr kumimoji="0" lang="en-US" sz="2800" b="0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214" name="Table 213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Proposed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Research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15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18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Conventional model of 4-DoF arm 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C00000"/>
                </a:solidFill>
              </a:rPr>
              <a:t>redundant</a:t>
            </a:r>
            <a:r>
              <a:rPr lang="en-US" sz="1800" dirty="0"/>
              <a:t>)</a:t>
            </a:r>
            <a:endParaRPr lang="en-US" sz="2400" dirty="0"/>
          </a:p>
          <a:p>
            <a:pPr algn="l" rtl="0"/>
            <a:r>
              <a:rPr lang="en-US" sz="2400" dirty="0"/>
              <a:t>4-DoF arm model in </a:t>
            </a:r>
            <a:r>
              <a:rPr lang="en-US" sz="2400" dirty="0" err="1"/>
              <a:t>OpenSim</a:t>
            </a:r>
            <a:endParaRPr lang="en-US" sz="2400" dirty="0"/>
          </a:p>
          <a:p>
            <a:pPr lvl="1" algn="l" rtl="0"/>
            <a:r>
              <a:rPr lang="en-US" sz="2200" dirty="0" err="1"/>
              <a:t>Delp</a:t>
            </a:r>
            <a:r>
              <a:rPr lang="en-US" sz="2200" dirty="0"/>
              <a:t> S.L. et al  -&gt;  Lower-limb</a:t>
            </a:r>
          </a:p>
          <a:p>
            <a:pPr lvl="1" algn="l" rtl="0"/>
            <a:r>
              <a:rPr lang="en-US" sz="2200" dirty="0" err="1"/>
              <a:t>Holzbaur</a:t>
            </a:r>
            <a:r>
              <a:rPr lang="en-US" sz="2200" dirty="0"/>
              <a:t> K.R. et al.  -&gt;  Upper-limb</a:t>
            </a:r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2819400" y="2960180"/>
            <a:ext cx="4870622" cy="383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ight Brace 10"/>
          <p:cNvSpPr/>
          <p:nvPr/>
        </p:nvSpPr>
        <p:spPr>
          <a:xfrm>
            <a:off x="6705600" y="1981200"/>
            <a:ext cx="228600" cy="9144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19050">
                <a:solidFill>
                  <a:schemeClr val="tx1"/>
                </a:solidFill>
              </a:ln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49469" y="2057400"/>
            <a:ext cx="2242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Full Body Model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7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3124200" y="1752601"/>
            <a:ext cx="4343400" cy="4846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3657600" y="1600200"/>
            <a:ext cx="2362200" cy="4924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00" dirty="0"/>
              <a:t>Frame 3</a:t>
            </a:r>
          </a:p>
          <a:p>
            <a:r>
              <a:rPr lang="en-US" sz="1300" dirty="0"/>
              <a:t>Internal/External Rotation</a:t>
            </a:r>
          </a:p>
        </p:txBody>
      </p:sp>
      <p:sp>
        <p:nvSpPr>
          <p:cNvPr id="16" name="Oval 15"/>
          <p:cNvSpPr/>
          <p:nvPr/>
        </p:nvSpPr>
        <p:spPr>
          <a:xfrm>
            <a:off x="4343400" y="2438400"/>
            <a:ext cx="381000" cy="304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71800" y="3352800"/>
            <a:ext cx="904544" cy="8689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10000" y="3935104"/>
            <a:ext cx="609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133600" y="3565660"/>
            <a:ext cx="1752600" cy="492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/>
              <a:t>Frame 1</a:t>
            </a:r>
          </a:p>
          <a:p>
            <a:r>
              <a:rPr lang="en-US" sz="1300" dirty="0"/>
              <a:t>Flexion/Extension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00400" y="2307608"/>
            <a:ext cx="1295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667000" y="2174557"/>
            <a:ext cx="2362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Frame 2</a:t>
            </a:r>
          </a:p>
          <a:p>
            <a:r>
              <a:rPr lang="en-US" sz="1300" dirty="0"/>
              <a:t>Abduction/Adduction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00400" y="4648200"/>
            <a:ext cx="1447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200400" y="6297304"/>
            <a:ext cx="1447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38400" y="6150592"/>
            <a:ext cx="1447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971800" y="4495800"/>
            <a:ext cx="1752600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300" dirty="0"/>
              <a:t>Frame 5</a:t>
            </a:r>
          </a:p>
          <a:p>
            <a:r>
              <a:rPr lang="en-US" sz="1300" dirty="0" err="1"/>
              <a:t>Pronation</a:t>
            </a:r>
            <a:r>
              <a:rPr lang="en-US" sz="1300" dirty="0"/>
              <a:t>/</a:t>
            </a:r>
            <a:r>
              <a:rPr lang="en-US" sz="1300" dirty="0" err="1"/>
              <a:t>Supination</a:t>
            </a:r>
            <a:endParaRPr lang="en-US" sz="1300" dirty="0"/>
          </a:p>
        </p:txBody>
      </p:sp>
      <p:sp>
        <p:nvSpPr>
          <p:cNvPr id="27" name="TextBox 26"/>
          <p:cNvSpPr txBox="1"/>
          <p:nvPr/>
        </p:nvSpPr>
        <p:spPr>
          <a:xfrm>
            <a:off x="3124200" y="6060757"/>
            <a:ext cx="1752600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300" dirty="0"/>
              <a:t>Frame 4 Flexion/Extension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9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sp>
        <p:nvSpPr>
          <p:cNvPr id="30" name="TextBox 29"/>
          <p:cNvSpPr txBox="1"/>
          <p:nvPr/>
        </p:nvSpPr>
        <p:spPr>
          <a:xfrm>
            <a:off x="5410200" y="4038600"/>
            <a:ext cx="2209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Inactive in case the wrist is the end-</a:t>
            </a:r>
            <a:r>
              <a:rPr lang="en-US" sz="1400" dirty="0" err="1">
                <a:solidFill>
                  <a:srgbClr val="C00000"/>
                </a:solidFill>
              </a:rPr>
              <a:t>effector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32" name="Curved Connector 31"/>
          <p:cNvCxnSpPr/>
          <p:nvPr/>
        </p:nvCxnSpPr>
        <p:spPr>
          <a:xfrm flipV="1">
            <a:off x="4572000" y="4267200"/>
            <a:ext cx="914400" cy="457200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/>
      <p:bldP spid="22" grpId="1"/>
      <p:bldP spid="23" grpId="0" animBg="1"/>
      <p:bldP spid="24" grpId="0" animBg="1"/>
      <p:bldP spid="25" grpId="0" animBg="1"/>
      <p:bldP spid="26" grpId="0"/>
      <p:bldP spid="27" grpId="0"/>
      <p:bldP spid="30" grpId="0"/>
      <p:bldP spid="30" grpId="1"/>
      <p:bldP spid="30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19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4 </a:t>
            </a:r>
            <a:r>
              <a:rPr lang="en-US" sz="2400" dirty="0" err="1"/>
              <a:t>DoFs</a:t>
            </a:r>
            <a:r>
              <a:rPr lang="en-US" sz="2400" dirty="0"/>
              <a:t> of upper limb model in present study</a:t>
            </a:r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3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800" y="1728788"/>
            <a:ext cx="7010400" cy="502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3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2</a:t>
            </a:fld>
            <a:endParaRPr kumimoji="0" lang="en-US" dirty="0"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Outline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Review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3" name="Flowchart: Connector 12"/>
          <p:cNvSpPr/>
          <p:nvPr/>
        </p:nvSpPr>
        <p:spPr>
          <a:xfrm>
            <a:off x="3810000" y="2286000"/>
            <a:ext cx="2743200" cy="2743200"/>
          </a:xfrm>
          <a:prstGeom prst="flowChartConnector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14" name="Flowchart: Connector 13"/>
          <p:cNvSpPr/>
          <p:nvPr/>
        </p:nvSpPr>
        <p:spPr>
          <a:xfrm>
            <a:off x="4191000" y="838200"/>
            <a:ext cx="1905000" cy="1828800"/>
          </a:xfrm>
          <a:prstGeom prst="flowChartConnector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Background</a:t>
            </a:r>
          </a:p>
          <a:p>
            <a:pPr algn="ctr"/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2819400" y="1524000"/>
            <a:ext cx="1752600" cy="1752600"/>
          </a:xfrm>
          <a:prstGeom prst="flowChartConnector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300" b="1" dirty="0">
                <a:solidFill>
                  <a:schemeClr val="tx1"/>
                </a:solidFill>
              </a:rPr>
              <a:t>Future Works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4267200" y="4800600"/>
            <a:ext cx="1752600" cy="1752600"/>
          </a:xfrm>
          <a:prstGeom prst="flowChartConnector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Method</a:t>
            </a:r>
          </a:p>
        </p:txBody>
      </p:sp>
      <p:sp>
        <p:nvSpPr>
          <p:cNvPr id="17" name="Flowchart: Connector 16"/>
          <p:cNvSpPr/>
          <p:nvPr/>
        </p:nvSpPr>
        <p:spPr>
          <a:xfrm>
            <a:off x="5638800" y="4267200"/>
            <a:ext cx="1752600" cy="1752600"/>
          </a:xfrm>
          <a:prstGeom prst="flowChartConnector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Proposed research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Flowchart: Connector 17"/>
          <p:cNvSpPr/>
          <p:nvPr/>
        </p:nvSpPr>
        <p:spPr>
          <a:xfrm>
            <a:off x="6248400" y="3048000"/>
            <a:ext cx="1676400" cy="1676400"/>
          </a:xfrm>
          <a:prstGeom prst="flowChartConnector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Objective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Flowchart: Connector 18"/>
          <p:cNvSpPr/>
          <p:nvPr/>
        </p:nvSpPr>
        <p:spPr>
          <a:xfrm>
            <a:off x="5715000" y="1524000"/>
            <a:ext cx="1752600" cy="1752600"/>
          </a:xfrm>
          <a:prstGeom prst="flowChartConnector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Literature review</a:t>
            </a:r>
          </a:p>
        </p:txBody>
      </p:sp>
      <p:sp>
        <p:nvSpPr>
          <p:cNvPr id="20" name="Flowchart: Connector 19"/>
          <p:cNvSpPr/>
          <p:nvPr/>
        </p:nvSpPr>
        <p:spPr>
          <a:xfrm>
            <a:off x="2362200" y="2971800"/>
            <a:ext cx="1752600" cy="1676400"/>
          </a:xfrm>
          <a:prstGeom prst="flowChartConnector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Conclusion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Flowchart: Connector 20"/>
          <p:cNvSpPr/>
          <p:nvPr/>
        </p:nvSpPr>
        <p:spPr>
          <a:xfrm>
            <a:off x="2895600" y="4267200"/>
            <a:ext cx="1676400" cy="1676400"/>
          </a:xfrm>
          <a:prstGeom prst="flowChartConnector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Results</a:t>
            </a: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Outline</a:t>
            </a:r>
          </a:p>
        </p:txBody>
      </p:sp>
      <p:pic>
        <p:nvPicPr>
          <p:cNvPr id="22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20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Anthropometric consideration (Winters, 2011)</a:t>
            </a:r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50000"/>
              </a:lnSpc>
            </a:pPr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b="1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1" name="Equation" r:id="rId5" imgW="114120" imgH="177480" progId="">
                  <p:embed/>
                </p:oleObj>
              </mc:Choice>
              <mc:Fallback>
                <p:oleObj name="Equation" r:id="rId5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19400" y="1981200"/>
            <a:ext cx="471906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8" cstate="print">
            <a:lum bright="-10000" contrast="20000"/>
          </a:blip>
          <a:srcRect l="5594"/>
          <a:stretch>
            <a:fillRect/>
          </a:stretch>
        </p:blipFill>
        <p:spPr bwMode="auto">
          <a:xfrm rot="5400000">
            <a:off x="3309937" y="1185864"/>
            <a:ext cx="3857624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21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Kinematic Reliability</a:t>
            </a:r>
          </a:p>
          <a:p>
            <a:pPr algn="l" rtl="0"/>
            <a:endParaRPr lang="en-US" sz="2400" dirty="0"/>
          </a:p>
          <a:p>
            <a:pPr marL="868680" lvl="1" indent="-457200" algn="l" rtl="0">
              <a:buFont typeface="+mj-lt"/>
              <a:buAutoNum type="arabicPeriod"/>
            </a:pPr>
            <a:r>
              <a:rPr lang="en-US" sz="2200" dirty="0"/>
              <a:t>The forward kinematics of the model solved for joints’ motion compared with the initial Cartesian motion data</a:t>
            </a:r>
          </a:p>
          <a:p>
            <a:pPr marL="868680" lvl="1" indent="-457200" algn="l" rtl="0">
              <a:buFont typeface="+mj-lt"/>
              <a:buAutoNum type="arabicPeriod"/>
            </a:pPr>
            <a:endParaRPr lang="en-US" sz="2200" dirty="0"/>
          </a:p>
          <a:p>
            <a:pPr marL="868680" lvl="1" indent="-457200" algn="l" rtl="0">
              <a:buFont typeface="+mj-lt"/>
              <a:buAutoNum type="arabicPeriod"/>
            </a:pPr>
            <a:r>
              <a:rPr lang="en-US" sz="2200" dirty="0"/>
              <a:t>The motion generated for the arm in </a:t>
            </a:r>
            <a:r>
              <a:rPr lang="en-US" sz="2200" dirty="0" err="1"/>
              <a:t>OpenSim</a:t>
            </a:r>
            <a:r>
              <a:rPr lang="en-US" sz="2200" dirty="0"/>
              <a:t> compared to that of the </a:t>
            </a:r>
            <a:r>
              <a:rPr lang="en-US" sz="2200" dirty="0" err="1"/>
              <a:t>Matlab</a:t>
            </a:r>
            <a:endParaRPr lang="en-US" sz="2200" dirty="0"/>
          </a:p>
          <a:p>
            <a:pPr lvl="1" algn="l" rtl="0"/>
            <a:endParaRPr lang="en-US" sz="2200" dirty="0"/>
          </a:p>
          <a:p>
            <a:pPr lvl="1" algn="l" rtl="0"/>
            <a:endParaRPr lang="en-US" sz="1050" dirty="0"/>
          </a:p>
          <a:p>
            <a:pPr algn="l" rtl="0"/>
            <a:r>
              <a:rPr lang="en-US" sz="2200" dirty="0">
                <a:solidFill>
                  <a:srgbClr val="0070C0"/>
                </a:solidFill>
              </a:rPr>
              <a:t>Both cases checked   </a:t>
            </a:r>
            <a:r>
              <a:rPr lang="en-US" sz="2200" dirty="0">
                <a:solidFill>
                  <a:srgbClr val="0070C0"/>
                </a:solidFill>
                <a:sym typeface="Wingdings" pitchFamily="2" charset="2"/>
              </a:rPr>
              <a:t>   Inverse Kinematics reliable </a:t>
            </a:r>
            <a:r>
              <a:rPr lang="en-US" sz="4000" dirty="0">
                <a:solidFill>
                  <a:srgbClr val="0070C0"/>
                </a:solidFill>
                <a:sym typeface="Wingdings 2"/>
              </a:rPr>
              <a:t></a:t>
            </a:r>
            <a:endParaRPr lang="en-US" sz="2200" dirty="0">
              <a:solidFill>
                <a:srgbClr val="0070C0"/>
              </a:solidFill>
            </a:endParaRPr>
          </a:p>
          <a:p>
            <a:pPr lvl="1" algn="l" rtl="0"/>
            <a:endParaRPr lang="en-US" sz="2200" dirty="0"/>
          </a:p>
          <a:p>
            <a:pPr lvl="1" algn="l" rtl="0"/>
            <a:endParaRPr lang="en-US" sz="22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50000"/>
              </a:lnSpc>
            </a:pPr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b="1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13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pic>
        <p:nvPicPr>
          <p:cNvPr id="13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22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Dynamic verification</a:t>
            </a:r>
          </a:p>
          <a:p>
            <a:pPr lvl="1" algn="l" rtl="0"/>
            <a:r>
              <a:rPr lang="en-US" sz="2200" dirty="0"/>
              <a:t>Some simulations conducted on </a:t>
            </a:r>
            <a:r>
              <a:rPr lang="en-US" sz="2200" dirty="0" err="1"/>
              <a:t>SimMechanics</a:t>
            </a:r>
            <a:endParaRPr lang="en-US" sz="2200" dirty="0"/>
          </a:p>
          <a:p>
            <a:pPr lvl="1" algn="l" rtl="0"/>
            <a:r>
              <a:rPr lang="en-US" sz="2200" dirty="0"/>
              <a:t>e.g. A trajectory for Shoulder Flexion </a:t>
            </a:r>
            <a:r>
              <a:rPr lang="en-US" sz="1800" dirty="0">
                <a:solidFill>
                  <a:schemeClr val="tx1"/>
                </a:solidFill>
              </a:rPr>
              <a:t>(0-100 deg)</a:t>
            </a:r>
          </a:p>
          <a:p>
            <a:pPr lvl="1" algn="l" rtl="0"/>
            <a:r>
              <a:rPr lang="en-US" sz="2200" dirty="0"/>
              <a:t>Forearm considered </a:t>
            </a:r>
            <a:r>
              <a:rPr lang="en-US" sz="2200" dirty="0" err="1"/>
              <a:t>massless</a:t>
            </a:r>
            <a:endParaRPr lang="en-US" sz="2200" dirty="0"/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1800" dirty="0">
              <a:solidFill>
                <a:schemeClr val="tx1"/>
              </a:solidFill>
            </a:endParaRPr>
          </a:p>
          <a:p>
            <a:pPr lvl="1" algn="l" rtl="0"/>
            <a:endParaRPr lang="en-US" sz="2200" dirty="0">
              <a:solidFill>
                <a:schemeClr val="tx1"/>
              </a:solidFill>
            </a:endParaRPr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37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pic>
        <p:nvPicPr>
          <p:cNvPr id="248835" name="Picture 3" descr="D:\Darsi\Master Project\Master Files\Dynamic Verific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88744" y="2928584"/>
            <a:ext cx="7620000" cy="376364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429000" y="6019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SimMechanics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91400" y="6019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OpenSim</a:t>
            </a:r>
            <a:endParaRPr lang="en-US" sz="1800" dirty="0">
              <a:solidFill>
                <a:schemeClr val="bg1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4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2057400" y="1926608"/>
            <a:ext cx="6400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23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Dynamic verification</a:t>
            </a:r>
          </a:p>
          <a:p>
            <a:pPr lvl="1" algn="l" rtl="0"/>
            <a:r>
              <a:rPr lang="en-US" sz="2200" dirty="0"/>
              <a:t>Result:  Torque Trajectories</a:t>
            </a:r>
            <a:endParaRPr lang="en-US" sz="2200" dirty="0">
              <a:solidFill>
                <a:schemeClr val="tx1"/>
              </a:solidFill>
            </a:endParaRPr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61" name="Equation" r:id="rId5" imgW="114120" imgH="177480" progId="">
                  <p:embed/>
                </p:oleObj>
              </mc:Choice>
              <mc:Fallback>
                <p:oleObj name="Equation" r:id="rId5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1491342" y="3810000"/>
            <a:ext cx="440349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24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Muscle Energy Estimator (Zhu et al., 2011)</a:t>
            </a:r>
          </a:p>
          <a:p>
            <a:pPr lvl="1" algn="l" rtl="0"/>
            <a:r>
              <a:rPr lang="en-US" sz="2200" dirty="0"/>
              <a:t>2 muscles in pair at each </a:t>
            </a:r>
            <a:r>
              <a:rPr lang="en-US" sz="2200" dirty="0" err="1"/>
              <a:t>DoF</a:t>
            </a:r>
            <a:endParaRPr lang="en-US" sz="2200" dirty="0"/>
          </a:p>
          <a:p>
            <a:pPr lvl="1" algn="l" rtl="0"/>
            <a:r>
              <a:rPr lang="en-US" sz="2200" dirty="0"/>
              <a:t>Only 1 muscle in a pair activated at each instant</a:t>
            </a:r>
          </a:p>
          <a:p>
            <a:pPr lvl="1" algn="l" rtl="0"/>
            <a:r>
              <a:rPr lang="en-US" sz="2200" dirty="0"/>
              <a:t>2 types of contraction considered for each muscle:</a:t>
            </a:r>
          </a:p>
          <a:p>
            <a:pPr lvl="2" algn="l" rtl="0"/>
            <a:r>
              <a:rPr lang="en-US" sz="2000" dirty="0"/>
              <a:t>Eccentric contraction		</a:t>
            </a:r>
          </a:p>
          <a:p>
            <a:pPr lvl="2" algn="l" rtl="0"/>
            <a:r>
              <a:rPr lang="en-US" sz="2000" dirty="0"/>
              <a:t>Concentric contraction</a:t>
            </a:r>
          </a:p>
          <a:p>
            <a:pPr lvl="1" algn="l" rtl="0"/>
            <a:endParaRPr lang="en-US" sz="22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b="1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85" name="Equation" r:id="rId5" imgW="114120" imgH="177480" progId="">
                  <p:embed/>
                </p:oleObj>
              </mc:Choice>
              <mc:Fallback>
                <p:oleObj name="Equation" r:id="rId5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11971" name="Picture 3" descr="D:\antagonistic_muscle_groups1336591927160.jpg"/>
          <p:cNvPicPr>
            <a:picLocks noChangeAspect="1" noChangeArrowheads="1"/>
          </p:cNvPicPr>
          <p:nvPr/>
        </p:nvPicPr>
        <p:blipFill>
          <a:blip r:embed="rId7" cstate="print">
            <a:lum bright="-10000" contrast="20000"/>
          </a:blip>
          <a:srcRect r="48387" b="6365"/>
          <a:stretch>
            <a:fillRect/>
          </a:stretch>
        </p:blipFill>
        <p:spPr bwMode="auto">
          <a:xfrm>
            <a:off x="1676400" y="2362200"/>
            <a:ext cx="3657600" cy="3617120"/>
          </a:xfrm>
          <a:prstGeom prst="rect">
            <a:avLst/>
          </a:prstGeom>
          <a:noFill/>
        </p:spPr>
      </p:pic>
      <p:pic>
        <p:nvPicPr>
          <p:cNvPr id="14" name="Picture 3" descr="D:\antagonistic_muscle_groups1336591927160.jpg"/>
          <p:cNvPicPr>
            <a:picLocks noChangeAspect="1" noChangeArrowheads="1"/>
          </p:cNvPicPr>
          <p:nvPr/>
        </p:nvPicPr>
        <p:blipFill>
          <a:blip r:embed="rId7" cstate="print">
            <a:lum bright="-10000" contrast="20000"/>
          </a:blip>
          <a:srcRect l="47312" b="6365"/>
          <a:stretch>
            <a:fillRect/>
          </a:stretch>
        </p:blipFill>
        <p:spPr bwMode="auto">
          <a:xfrm>
            <a:off x="5410200" y="2362200"/>
            <a:ext cx="3733800" cy="3617120"/>
          </a:xfrm>
          <a:prstGeom prst="rect">
            <a:avLst/>
          </a:prstGeom>
          <a:noFill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4800600" y="3657600"/>
            <a:ext cx="4403498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Curved Connector 18"/>
          <p:cNvCxnSpPr/>
          <p:nvPr/>
        </p:nvCxnSpPr>
        <p:spPr>
          <a:xfrm rot="16200000" flipV="1">
            <a:off x="5562600" y="3733800"/>
            <a:ext cx="609600" cy="304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5400000" flipH="1" flipV="1">
            <a:off x="6896100" y="3390900"/>
            <a:ext cx="609600" cy="228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5400000" flipH="1" flipV="1">
            <a:off x="7962900" y="3771900"/>
            <a:ext cx="609600" cy="228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29200" y="29966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Biceps activated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553200" y="26918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Biceps activated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620000" y="30728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Triceps activated</a:t>
            </a:r>
            <a:endParaRPr lang="en-US" dirty="0"/>
          </a:p>
        </p:txBody>
      </p:sp>
      <p:cxnSp>
        <p:nvCxnSpPr>
          <p:cNvPr id="28" name="Curved Connector 27"/>
          <p:cNvCxnSpPr/>
          <p:nvPr/>
        </p:nvCxnSpPr>
        <p:spPr>
          <a:xfrm rot="16200000" flipV="1">
            <a:off x="2253342" y="3886200"/>
            <a:ext cx="609600" cy="304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rot="5400000" flipH="1" flipV="1">
            <a:off x="3586842" y="3543300"/>
            <a:ext cx="609600" cy="228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/>
          <p:nvPr/>
        </p:nvCxnSpPr>
        <p:spPr>
          <a:xfrm rot="5400000" flipH="1" flipV="1">
            <a:off x="4653642" y="3924300"/>
            <a:ext cx="609600" cy="228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19942" y="31490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Triceps activated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243942" y="28442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Triceps activated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310742" y="322522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Biceps activated</a:t>
            </a:r>
            <a:endParaRPr lang="en-US" dirty="0"/>
          </a:p>
        </p:txBody>
      </p:sp>
      <p:pic>
        <p:nvPicPr>
          <p:cNvPr id="35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1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8" dur="500"/>
                                        <p:tgtEl>
                                          <p:spTgt spid="2119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  <p:bldP spid="32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25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Muscle Energy Estimator (Zhu et al., 2011)</a:t>
            </a:r>
          </a:p>
          <a:p>
            <a:pPr lvl="1" algn="l" rtl="0"/>
            <a:r>
              <a:rPr lang="en-US" sz="2200" dirty="0"/>
              <a:t>Can replace </a:t>
            </a:r>
            <a:r>
              <a:rPr lang="en-US" sz="2200" dirty="0" err="1"/>
              <a:t>AnyBody</a:t>
            </a:r>
            <a:r>
              <a:rPr lang="en-US" sz="2200" dirty="0"/>
              <a:t> wherever the overall behavior is of interest </a:t>
            </a:r>
          </a:p>
          <a:p>
            <a:pPr lvl="1" algn="l" rtl="0"/>
            <a:r>
              <a:rPr lang="en-US" sz="2200" dirty="0"/>
              <a:t>2 muscles in pair at each </a:t>
            </a:r>
            <a:r>
              <a:rPr lang="en-US" sz="2200" dirty="0" err="1"/>
              <a:t>DoF</a:t>
            </a:r>
            <a:r>
              <a:rPr lang="en-US" sz="2200" dirty="0"/>
              <a:t> (Hill type muscles)</a:t>
            </a:r>
          </a:p>
          <a:p>
            <a:pPr lvl="1" algn="l" rtl="0"/>
            <a:r>
              <a:rPr lang="en-US" sz="2200" dirty="0"/>
              <a:t>Metabolic power formulation</a:t>
            </a:r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b="1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65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pic>
        <p:nvPicPr>
          <p:cNvPr id="15" name="Picture 14" descr="D:\Darsi\Seminar\Session 4\F3.large.jpg"/>
          <p:cNvPicPr/>
          <p:nvPr/>
        </p:nvPicPr>
        <p:blipFill>
          <a:blip r:embed="rId6" cstate="print">
            <a:lum contrast="10000"/>
          </a:blip>
          <a:srcRect/>
          <a:stretch>
            <a:fillRect/>
          </a:stretch>
        </p:blipFill>
        <p:spPr bwMode="auto">
          <a:xfrm>
            <a:off x="2286000" y="2819400"/>
            <a:ext cx="6172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8965" name="Picture 5"/>
          <p:cNvPicPr>
            <a:picLocks noChangeAspect="1" noChangeArrowheads="1"/>
          </p:cNvPicPr>
          <p:nvPr/>
        </p:nvPicPr>
        <p:blipFill>
          <a:blip r:embed="rId7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2895600" y="3487254"/>
            <a:ext cx="4648200" cy="703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8966" name="Picture 6"/>
          <p:cNvPicPr>
            <a:picLocks noChangeAspect="1" noChangeArrowheads="1"/>
          </p:cNvPicPr>
          <p:nvPr/>
        </p:nvPicPr>
        <p:blipFill>
          <a:blip r:embed="rId8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2819399" y="4876800"/>
            <a:ext cx="482983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8967" name="Picture 7"/>
          <p:cNvPicPr>
            <a:picLocks noChangeAspect="1" noChangeArrowheads="1"/>
          </p:cNvPicPr>
          <p:nvPr/>
        </p:nvPicPr>
        <p:blipFill>
          <a:blip r:embed="rId9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1523999" y="3200400"/>
            <a:ext cx="7587239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9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sp>
        <p:nvSpPr>
          <p:cNvPr id="168969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897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897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897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9" name="Picture 16"/>
          <p:cNvPicPr>
            <a:picLocks noChangeAspect="1" noChangeArrowheads="1"/>
          </p:cNvPicPr>
          <p:nvPr/>
        </p:nvPicPr>
        <p:blipFill>
          <a:blip r:embed="rId11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2133600" y="3865283"/>
            <a:ext cx="6553200" cy="706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8977" name="Picture 17"/>
          <p:cNvPicPr>
            <a:picLocks noChangeAspect="1" noChangeArrowheads="1"/>
          </p:cNvPicPr>
          <p:nvPr/>
        </p:nvPicPr>
        <p:blipFill>
          <a:blip r:embed="rId12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2862263" y="4876800"/>
            <a:ext cx="4529137" cy="75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0" dur="5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3" dur="500"/>
                                        <p:tgtEl>
                                          <p:spTgt spid="1689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6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689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8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26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9906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Normalization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Why Normalization?!!!</a:t>
            </a:r>
          </a:p>
          <a:p>
            <a:pPr lvl="2" algn="l" rtl="0"/>
            <a:r>
              <a:rPr lang="en-US" sz="2000" dirty="0"/>
              <a:t>The index expected to evaluate the motion quality</a:t>
            </a:r>
          </a:p>
          <a:p>
            <a:pPr lvl="2" algn="l" rtl="0"/>
            <a:endParaRPr lang="en-US" sz="2000" dirty="0"/>
          </a:p>
          <a:p>
            <a:pPr lvl="2" algn="l" rtl="0"/>
            <a:r>
              <a:rPr lang="en-US" sz="2000" dirty="0"/>
              <a:t>The metabolic energy depend on some other parameters</a:t>
            </a:r>
          </a:p>
          <a:p>
            <a:pPr lvl="2" algn="l" rtl="0"/>
            <a:endParaRPr lang="en-US" sz="2000" dirty="0"/>
          </a:p>
          <a:p>
            <a:pPr lvl="2" algn="l" rtl="0"/>
            <a:r>
              <a:rPr lang="en-US" sz="2000" dirty="0"/>
              <a:t>Some important factors which come to mind at first look</a:t>
            </a:r>
          </a:p>
          <a:p>
            <a:pPr marL="1321308" lvl="3" indent="-342900" algn="l" rtl="0">
              <a:buFont typeface="+mj-lt"/>
              <a:buAutoNum type="arabicParenR"/>
            </a:pPr>
            <a:r>
              <a:rPr lang="en-US" sz="1800" dirty="0"/>
              <a:t>Individual movement habits</a:t>
            </a:r>
          </a:p>
          <a:p>
            <a:pPr marL="1321308" lvl="3" indent="-342900" algn="l" rtl="0">
              <a:buFont typeface="+mj-lt"/>
              <a:buAutoNum type="arabicParenR"/>
            </a:pPr>
            <a:r>
              <a:rPr lang="en-US" sz="1800" dirty="0"/>
              <a:t>Distance travelled by the hand</a:t>
            </a:r>
          </a:p>
          <a:p>
            <a:pPr marL="1321308" lvl="3" indent="-342900" algn="l" rtl="0">
              <a:buFont typeface="+mj-lt"/>
              <a:buAutoNum type="arabicParenR"/>
            </a:pPr>
            <a:r>
              <a:rPr lang="en-US" sz="1800" dirty="0"/>
              <a:t>Movement velocity</a:t>
            </a:r>
          </a:p>
          <a:p>
            <a:pPr lvl="2" algn="l" rtl="0">
              <a:buNone/>
            </a:pPr>
            <a:endParaRPr lang="en-US" sz="2000" dirty="0">
              <a:sym typeface="Wingdings" pitchFamily="2" charset="2"/>
            </a:endParaRPr>
          </a:p>
          <a:p>
            <a:pPr lvl="2" algn="l" rtl="0"/>
            <a:endParaRPr lang="en-US" sz="20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50000"/>
              </a:lnSpc>
            </a:pPr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b="1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45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27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9906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Normalization</a:t>
            </a:r>
          </a:p>
          <a:p>
            <a:pPr lvl="1" algn="l" rtl="0"/>
            <a:endParaRPr lang="en-US" sz="700" dirty="0"/>
          </a:p>
          <a:p>
            <a:pPr lvl="1" algn="l" rtl="0"/>
            <a:endParaRPr lang="en-US" sz="2400" dirty="0"/>
          </a:p>
          <a:p>
            <a:pPr lvl="1" algn="l" rtl="0">
              <a:buFont typeface="Wingdings 2" pitchFamily="18" charset="2"/>
              <a:buChar char="P"/>
            </a:pPr>
            <a:r>
              <a:rPr lang="en-US" sz="2400" dirty="0"/>
              <a:t>Distance travelled by the hands</a:t>
            </a:r>
          </a:p>
          <a:p>
            <a:pPr lvl="1" algn="l" rtl="0"/>
            <a:endParaRPr lang="en-US" sz="2400" dirty="0"/>
          </a:p>
          <a:p>
            <a:pPr lvl="2" algn="l" rtl="0">
              <a:buNone/>
            </a:pPr>
            <a:r>
              <a:rPr lang="en-US" sz="2000" dirty="0">
                <a:sym typeface="Wingdings" pitchFamily="2" charset="2"/>
              </a:rPr>
              <a:t>	 </a:t>
            </a:r>
            <a:r>
              <a:rPr lang="en-US" sz="2000" dirty="0">
                <a:solidFill>
                  <a:schemeClr val="tx2"/>
                </a:solidFill>
                <a:sym typeface="Wingdings" pitchFamily="2" charset="2"/>
              </a:rPr>
              <a:t>Energy consumed per meter </a:t>
            </a:r>
            <a:r>
              <a:rPr lang="en-US" sz="2000" dirty="0">
                <a:sym typeface="Wingdings" pitchFamily="2" charset="2"/>
              </a:rPr>
              <a:t>	</a:t>
            </a:r>
          </a:p>
          <a:p>
            <a:pPr lvl="2" algn="l" rtl="0">
              <a:buNone/>
            </a:pPr>
            <a:endParaRPr lang="en-US" sz="2000" dirty="0">
              <a:sym typeface="Wingdings" pitchFamily="2" charset="2"/>
            </a:endParaRPr>
          </a:p>
          <a:p>
            <a:pPr lvl="2" algn="l" rtl="0">
              <a:buNone/>
            </a:pPr>
            <a:r>
              <a:rPr lang="en-US" sz="2000" dirty="0">
                <a:sym typeface="Wingdings" pitchFamily="2" charset="2"/>
              </a:rPr>
              <a:t>	  </a:t>
            </a:r>
            <a:r>
              <a:rPr lang="en-US" sz="2000" dirty="0">
                <a:solidFill>
                  <a:schemeClr val="tx2"/>
                </a:solidFill>
                <a:sym typeface="Wingdings" pitchFamily="2" charset="2"/>
              </a:rPr>
              <a:t>somehow normalized</a:t>
            </a:r>
          </a:p>
          <a:p>
            <a:pPr lvl="2" algn="l" rtl="0">
              <a:buFont typeface="Wingdings 2" pitchFamily="18" charset="2"/>
              <a:buChar char=""/>
            </a:pPr>
            <a:endParaRPr lang="en-US" sz="3600" dirty="0"/>
          </a:p>
          <a:p>
            <a:pPr lvl="2" algn="l" rtl="0">
              <a:buFont typeface="Wingdings 2" pitchFamily="18" charset="2"/>
              <a:buChar char=""/>
            </a:pPr>
            <a:endParaRPr lang="en-US" sz="2000" dirty="0"/>
          </a:p>
          <a:p>
            <a:pPr lvl="2" algn="l" rtl="0">
              <a:buNone/>
            </a:pPr>
            <a:endParaRPr lang="en-US" sz="2000" dirty="0">
              <a:sym typeface="Wingdings" pitchFamily="2" charset="2"/>
            </a:endParaRPr>
          </a:p>
          <a:p>
            <a:pPr lvl="2" algn="l" rtl="0"/>
            <a:endParaRPr lang="en-US" sz="20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50000"/>
              </a:lnSpc>
            </a:pPr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b="1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41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28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9906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Normalization</a:t>
            </a:r>
          </a:p>
          <a:p>
            <a:pPr lvl="1" algn="l" rtl="0"/>
            <a:endParaRPr lang="en-US" sz="700" dirty="0"/>
          </a:p>
          <a:p>
            <a:pPr lvl="1" algn="l" rtl="0"/>
            <a:endParaRPr lang="en-US" sz="2400" dirty="0"/>
          </a:p>
          <a:p>
            <a:pPr lvl="1" algn="l" rtl="0">
              <a:buFont typeface="Wingdings 2" pitchFamily="18" charset="2"/>
              <a:buChar char="P"/>
            </a:pPr>
            <a:r>
              <a:rPr lang="en-US" sz="2400" dirty="0"/>
              <a:t>Individual movement habits and patterns</a:t>
            </a:r>
          </a:p>
          <a:p>
            <a:pPr lvl="2" algn="l" rtl="0"/>
            <a:endParaRPr lang="en-US" sz="2000" dirty="0">
              <a:solidFill>
                <a:srgbClr val="0070C0"/>
              </a:solidFill>
            </a:endParaRPr>
          </a:p>
          <a:p>
            <a:pPr lvl="2" algn="l" rtl="0"/>
            <a:r>
              <a:rPr lang="en-US" sz="2000" dirty="0">
                <a:solidFill>
                  <a:srgbClr val="0070C0"/>
                </a:solidFill>
              </a:rPr>
              <a:t>Different amounts of energy obtained for two subjects</a:t>
            </a:r>
          </a:p>
          <a:p>
            <a:pPr lvl="3" algn="l" rtl="0"/>
            <a:r>
              <a:rPr lang="en-US" sz="1800" dirty="0">
                <a:solidFill>
                  <a:schemeClr val="tx2"/>
                </a:solidFill>
              </a:rPr>
              <a:t>Does it represent difference in their motion quality?!!!</a:t>
            </a:r>
          </a:p>
          <a:p>
            <a:pPr lvl="2" algn="l" rtl="0"/>
            <a:endParaRPr lang="en-US" sz="2000" dirty="0">
              <a:solidFill>
                <a:srgbClr val="0070C0"/>
              </a:solidFill>
            </a:endParaRPr>
          </a:p>
          <a:p>
            <a:pPr lvl="2" algn="l" rtl="0"/>
            <a:r>
              <a:rPr lang="en-US" sz="2000" dirty="0">
                <a:solidFill>
                  <a:srgbClr val="0070C0"/>
                </a:solidFill>
              </a:rPr>
              <a:t>It might be due to different individual patterns</a:t>
            </a:r>
          </a:p>
          <a:p>
            <a:pPr lvl="3" algn="l" rtl="0">
              <a:buFont typeface="Wingdings" pitchFamily="2" charset="2"/>
              <a:buChar char="à"/>
            </a:pPr>
            <a:endParaRPr lang="en-US" sz="1800" dirty="0">
              <a:sym typeface="Wingdings" pitchFamily="2" charset="2"/>
            </a:endParaRPr>
          </a:p>
          <a:p>
            <a:pPr lvl="3" algn="l" rtl="0">
              <a:buNone/>
            </a:pPr>
            <a:r>
              <a:rPr lang="en-US" sz="1800" dirty="0"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tx2"/>
                </a:solidFill>
                <a:sym typeface="Wingdings" pitchFamily="2" charset="2"/>
              </a:rPr>
              <a:t> N</a:t>
            </a:r>
            <a:r>
              <a:rPr lang="en-US" sz="1800" dirty="0">
                <a:solidFill>
                  <a:schemeClr val="tx2"/>
                </a:solidFill>
              </a:rPr>
              <a:t>ormalized value of the </a:t>
            </a:r>
            <a:r>
              <a:rPr lang="en-US" sz="1800" i="1" dirty="0">
                <a:solidFill>
                  <a:srgbClr val="C00000"/>
                </a:solidFill>
              </a:rPr>
              <a:t>paralyzed/not dominant </a:t>
            </a:r>
            <a:r>
              <a:rPr lang="en-US" sz="1800" i="1" dirty="0">
                <a:solidFill>
                  <a:schemeClr val="tx2"/>
                </a:solidFill>
              </a:rPr>
              <a:t>side</a:t>
            </a:r>
            <a:r>
              <a:rPr lang="en-US" sz="1800" dirty="0">
                <a:solidFill>
                  <a:schemeClr val="tx2"/>
                </a:solidFill>
              </a:rPr>
              <a:t>     divided by that of the </a:t>
            </a:r>
            <a:r>
              <a:rPr lang="en-US" sz="1800" i="1" dirty="0">
                <a:solidFill>
                  <a:srgbClr val="C00000"/>
                </a:solidFill>
              </a:rPr>
              <a:t>healthy/dominant</a:t>
            </a:r>
            <a:r>
              <a:rPr lang="en-US" sz="1800" i="1" dirty="0">
                <a:solidFill>
                  <a:schemeClr val="tx2"/>
                </a:solidFill>
              </a:rPr>
              <a:t> side</a:t>
            </a:r>
          </a:p>
          <a:p>
            <a:pPr lvl="3" algn="l" rtl="0">
              <a:buNone/>
            </a:pPr>
            <a:endParaRPr lang="en-US" sz="400" i="1" dirty="0">
              <a:solidFill>
                <a:schemeClr val="tx2"/>
              </a:solidFill>
              <a:sym typeface="Wingdings" pitchFamily="2" charset="2"/>
            </a:endParaRPr>
          </a:p>
          <a:p>
            <a:pPr lvl="3" algn="l" rtl="0">
              <a:buFont typeface="Wingdings"/>
              <a:buChar char="à"/>
            </a:pPr>
            <a:endParaRPr lang="en-US" sz="1800" dirty="0">
              <a:solidFill>
                <a:schemeClr val="tx2"/>
              </a:solidFill>
              <a:sym typeface="Wingdings" pitchFamily="2" charset="2"/>
            </a:endParaRPr>
          </a:p>
          <a:p>
            <a:pPr lvl="3" algn="l" rtl="0">
              <a:buFont typeface="Wingdings"/>
              <a:buChar char="à"/>
            </a:pPr>
            <a:endParaRPr lang="en-US" sz="500" dirty="0">
              <a:solidFill>
                <a:schemeClr val="tx2"/>
              </a:solidFill>
              <a:sym typeface="Wingdings" pitchFamily="2" charset="2"/>
            </a:endParaRPr>
          </a:p>
          <a:p>
            <a:pPr lvl="2" algn="l" rtl="0">
              <a:buFont typeface="Wingdings 2" pitchFamily="18" charset="2"/>
              <a:buChar char=""/>
            </a:pPr>
            <a:endParaRPr lang="en-US" sz="2000" dirty="0"/>
          </a:p>
          <a:p>
            <a:pPr lvl="2" algn="l" rtl="0">
              <a:buNone/>
            </a:pPr>
            <a:endParaRPr lang="en-US" sz="2000" dirty="0">
              <a:sym typeface="Wingdings" pitchFamily="2" charset="2"/>
            </a:endParaRPr>
          </a:p>
          <a:p>
            <a:pPr lvl="2" algn="l" rtl="0"/>
            <a:endParaRPr lang="en-US" sz="20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50000"/>
              </a:lnSpc>
            </a:pPr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b="1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13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>
            <a:lum bright="-10000" contrast="20000"/>
          </a:blip>
          <a:srcRect t="59351" b="22807"/>
          <a:stretch>
            <a:fillRect/>
          </a:stretch>
        </p:blipFill>
        <p:spPr bwMode="auto">
          <a:xfrm>
            <a:off x="3915132" y="4800600"/>
            <a:ext cx="519136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29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9906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Normalization</a:t>
            </a:r>
          </a:p>
          <a:p>
            <a:pPr lvl="1" algn="l" rtl="0">
              <a:buFont typeface="Wingdings 2" pitchFamily="18" charset="2"/>
              <a:buChar char="P"/>
            </a:pPr>
            <a:r>
              <a:rPr lang="en-US" sz="2400" dirty="0"/>
              <a:t>Velocity</a:t>
            </a:r>
            <a:endParaRPr lang="en-US" sz="2000" dirty="0"/>
          </a:p>
          <a:p>
            <a:pPr lvl="3" algn="l" rtl="0"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Model: a simple pendulum in </a:t>
            </a:r>
            <a:r>
              <a:rPr lang="en-US" sz="2000" dirty="0" err="1">
                <a:solidFill>
                  <a:schemeClr val="tx2"/>
                </a:solidFill>
              </a:rPr>
              <a:t>SimMechanics</a:t>
            </a:r>
            <a:endParaRPr lang="en-US" sz="2000" dirty="0">
              <a:solidFill>
                <a:schemeClr val="tx2"/>
              </a:solidFill>
            </a:endParaRPr>
          </a:p>
          <a:p>
            <a:pPr lvl="3" algn="l" rtl="0"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Input: a trapezoidal trajectory for velocity </a:t>
            </a:r>
          </a:p>
          <a:p>
            <a:pPr lvl="3" algn="l" rtl="0">
              <a:buFont typeface="Wingdings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</a:rPr>
              <a:t>Output: Metabolic Energy vs. Max Velocity</a:t>
            </a:r>
          </a:p>
          <a:p>
            <a:pPr lvl="4" algn="l" rtl="0">
              <a:buFont typeface="Wingdings" pitchFamily="2" charset="2"/>
              <a:buChar char="§"/>
            </a:pPr>
            <a:r>
              <a:rPr lang="en-US" sz="1800" dirty="0">
                <a:solidFill>
                  <a:schemeClr val="tx2"/>
                </a:solidFill>
              </a:rPr>
              <a:t>Motion: 0-110 deg</a:t>
            </a:r>
          </a:p>
          <a:p>
            <a:pPr lvl="4" algn="l" rtl="0">
              <a:buFont typeface="Wingdings" pitchFamily="2" charset="2"/>
              <a:buChar char="§"/>
            </a:pPr>
            <a:r>
              <a:rPr lang="en-US" sz="1800" dirty="0">
                <a:solidFill>
                  <a:schemeClr val="tx2"/>
                </a:solidFill>
              </a:rPr>
              <a:t>100 different values </a:t>
            </a:r>
          </a:p>
          <a:p>
            <a:pPr lvl="4" algn="l" rtl="0">
              <a:buNone/>
            </a:pPr>
            <a:r>
              <a:rPr lang="en-US" sz="1800" dirty="0">
                <a:solidFill>
                  <a:schemeClr val="tx2"/>
                </a:solidFill>
              </a:rPr>
              <a:t>   for joint’s maximum </a:t>
            </a:r>
          </a:p>
          <a:p>
            <a:pPr lvl="4" algn="l" rtl="0">
              <a:buNone/>
            </a:pPr>
            <a:r>
              <a:rPr lang="en-US" sz="1800" dirty="0">
                <a:solidFill>
                  <a:schemeClr val="tx2"/>
                </a:solidFill>
              </a:rPr>
              <a:t>   angular velocity:</a:t>
            </a:r>
          </a:p>
          <a:p>
            <a:pPr lvl="4" algn="l" rtl="0">
              <a:buNone/>
            </a:pPr>
            <a:r>
              <a:rPr lang="en-US" sz="1800" dirty="0">
                <a:solidFill>
                  <a:schemeClr val="tx2"/>
                </a:solidFill>
              </a:rPr>
              <a:t>	(1-100 deg/s)</a:t>
            </a:r>
          </a:p>
          <a:p>
            <a:pPr lvl="2" algn="l" rtl="0">
              <a:buFont typeface="Wingdings 2" pitchFamily="18" charset="2"/>
              <a:buChar char=""/>
            </a:pPr>
            <a:endParaRPr lang="en-US" sz="2000" dirty="0"/>
          </a:p>
          <a:p>
            <a:pPr lvl="2" algn="l" rtl="0">
              <a:buNone/>
            </a:pPr>
            <a:endParaRPr lang="en-US" sz="2000" dirty="0">
              <a:sym typeface="Wingdings" pitchFamily="2" charset="2"/>
            </a:endParaRPr>
          </a:p>
          <a:p>
            <a:pPr lvl="2" algn="l" rtl="0"/>
            <a:endParaRPr lang="en-US" sz="20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50000"/>
              </a:lnSpc>
            </a:pPr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b="1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69" name="Equation" r:id="rId5" imgW="114120" imgH="177480" progId="">
                  <p:embed/>
                </p:oleObj>
              </mc:Choice>
              <mc:Fallback>
                <p:oleObj name="Equation" r:id="rId5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pic>
        <p:nvPicPr>
          <p:cNvPr id="164869" name="Picture 5"/>
          <p:cNvPicPr>
            <a:picLocks noChangeAspect="1" noChangeArrowheads="1"/>
          </p:cNvPicPr>
          <p:nvPr/>
        </p:nvPicPr>
        <p:blipFill>
          <a:blip r:embed="rId7" cstate="print">
            <a:lum bright="-10000" contrast="20000"/>
          </a:blip>
          <a:srcRect l="26550" t="39583" r="17204" b="13542"/>
          <a:stretch>
            <a:fillRect/>
          </a:stretch>
        </p:blipFill>
        <p:spPr bwMode="auto">
          <a:xfrm>
            <a:off x="1524000" y="2971800"/>
            <a:ext cx="7620000" cy="3570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3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just" rtl="0"/>
            <a:r>
              <a:rPr lang="en-US" sz="2400" dirty="0"/>
              <a:t>CVA or </a:t>
            </a:r>
            <a:r>
              <a:rPr lang="en-US" sz="2400" dirty="0" err="1"/>
              <a:t>Cerebro</a:t>
            </a:r>
            <a:r>
              <a:rPr lang="en-US" sz="2400" dirty="0"/>
              <a:t>-Vascular accident</a:t>
            </a:r>
          </a:p>
          <a:p>
            <a:pPr lvl="1" algn="just" rtl="0"/>
            <a:r>
              <a:rPr lang="en-US" sz="2200" dirty="0"/>
              <a:t>Also referred to as a stroke</a:t>
            </a:r>
          </a:p>
          <a:p>
            <a:pPr lvl="1" algn="just" rtl="0"/>
            <a:r>
              <a:rPr lang="en-US" sz="2200" dirty="0"/>
              <a:t>The sudden death of some brain cells</a:t>
            </a:r>
          </a:p>
          <a:p>
            <a:pPr lvl="1" algn="just" rtl="0"/>
            <a:r>
              <a:rPr lang="en-US" sz="2200" dirty="0"/>
              <a:t>Caused by lack of oxygen amount carried to the brain by blood flow</a:t>
            </a:r>
          </a:p>
          <a:p>
            <a:pPr lvl="2" algn="just" rtl="0"/>
            <a:r>
              <a:rPr lang="en-US" sz="2000" dirty="0"/>
              <a:t>Due to blockage of an artery</a:t>
            </a:r>
          </a:p>
          <a:p>
            <a:pPr lvl="2" algn="just" rtl="0"/>
            <a:r>
              <a:rPr lang="en-US" sz="2000" dirty="0"/>
              <a:t>Due to Rupture of an artery</a:t>
            </a:r>
          </a:p>
          <a:p>
            <a:pPr lvl="1" algn="just" rtl="0">
              <a:lnSpc>
                <a:spcPct val="80000"/>
              </a:lnSpc>
            </a:pPr>
            <a:endParaRPr lang="en-US" sz="2400" dirty="0"/>
          </a:p>
          <a:p>
            <a:pPr lvl="1" algn="just" rtl="0">
              <a:lnSpc>
                <a:spcPct val="80000"/>
              </a:lnSpc>
            </a:pPr>
            <a:endParaRPr lang="en-US" sz="2400" dirty="0"/>
          </a:p>
          <a:p>
            <a:pPr lvl="1" algn="just" rtl="0">
              <a:lnSpc>
                <a:spcPct val="80000"/>
              </a:lnSpc>
            </a:pPr>
            <a:endParaRPr lang="en-US" sz="2400" dirty="0"/>
          </a:p>
          <a:p>
            <a:pPr lvl="1" algn="just" rtl="0">
              <a:lnSpc>
                <a:spcPct val="80000"/>
              </a:lnSpc>
            </a:pPr>
            <a:endParaRPr lang="en-US" sz="2400" dirty="0"/>
          </a:p>
          <a:p>
            <a:pPr algn="just" rtl="0">
              <a:lnSpc>
                <a:spcPct val="80000"/>
              </a:lnSpc>
              <a:buFont typeface="Wingdings" pitchFamily="2" charset="2"/>
              <a:buChar char="§"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3</a:t>
            </a:fld>
            <a:endParaRPr kumimoji="0" lang="en-US" dirty="0">
              <a:latin typeface="+mn-lt"/>
            </a:endParaRPr>
          </a:p>
        </p:txBody>
      </p:sp>
      <p:pic>
        <p:nvPicPr>
          <p:cNvPr id="1026" name="Picture 2" descr="C:\Users\thinkpad\Desktop\Presentation\cv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788392"/>
            <a:ext cx="5410651" cy="3048000"/>
          </a:xfrm>
          <a:prstGeom prst="rect">
            <a:avLst/>
          </a:prstGeom>
          <a:noFill/>
        </p:spPr>
      </p:pic>
      <p:pic>
        <p:nvPicPr>
          <p:cNvPr id="1027" name="Picture 3" descr="C:\Users\thinkpad\Desktop\Presentation\visual-guide-to-stroke-s1-diagram-cerebral-artery.jpg"/>
          <p:cNvPicPr>
            <a:picLocks noChangeAspect="1" noChangeArrowheads="1"/>
          </p:cNvPicPr>
          <p:nvPr/>
        </p:nvPicPr>
        <p:blipFill>
          <a:blip r:embed="rId4" cstate="print"/>
          <a:srcRect t="4651" b="4651"/>
          <a:stretch>
            <a:fillRect/>
          </a:stretch>
        </p:blipFill>
        <p:spPr bwMode="auto">
          <a:xfrm>
            <a:off x="4114800" y="3805453"/>
            <a:ext cx="4953000" cy="3052547"/>
          </a:xfrm>
          <a:prstGeom prst="rect">
            <a:avLst/>
          </a:prstGeom>
          <a:noFill/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Background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Background</a:t>
                      </a:r>
                      <a:endParaRPr lang="fa-I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Review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3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996" name="Picture 4"/>
          <p:cNvPicPr>
            <a:picLocks noChangeAspect="1" noChangeArrowheads="1"/>
          </p:cNvPicPr>
          <p:nvPr/>
        </p:nvPicPr>
        <p:blipFill>
          <a:blip r:embed="rId4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1981200" y="1981200"/>
            <a:ext cx="6400799" cy="4842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9906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Initial evaluation of the index</a:t>
            </a:r>
          </a:p>
          <a:p>
            <a:pPr lvl="1" algn="l" rtl="0"/>
            <a:r>
              <a:rPr lang="en-US" sz="2000" dirty="0"/>
              <a:t>Normal hand motion</a:t>
            </a:r>
          </a:p>
          <a:p>
            <a:pPr lvl="1" algn="l" rtl="0"/>
            <a:r>
              <a:rPr lang="en-US" sz="2000" dirty="0"/>
              <a:t>Simulated-disabled hand motion</a:t>
            </a:r>
          </a:p>
          <a:p>
            <a:pPr lvl="1" algn="l" rtl="0"/>
            <a:r>
              <a:rPr lang="en-US" sz="2000" dirty="0"/>
              <a:t>Consumed energy normalized by distance and velocity</a:t>
            </a:r>
          </a:p>
          <a:p>
            <a:pPr lvl="3" algn="l" rtl="0">
              <a:buNone/>
            </a:pPr>
            <a:endParaRPr lang="en-US" sz="1800" dirty="0"/>
          </a:p>
          <a:p>
            <a:pPr lvl="2" algn="l" rtl="0">
              <a:buFont typeface="Wingdings 2" pitchFamily="18" charset="2"/>
              <a:buChar char=""/>
            </a:pPr>
            <a:endParaRPr lang="en-US" sz="2000" dirty="0"/>
          </a:p>
          <a:p>
            <a:pPr lvl="2" algn="l" rtl="0">
              <a:buNone/>
            </a:pPr>
            <a:endParaRPr lang="en-US" sz="2000" dirty="0">
              <a:sym typeface="Wingdings" pitchFamily="2" charset="2"/>
            </a:endParaRPr>
          </a:p>
          <a:p>
            <a:pPr lvl="2" algn="l" rtl="0"/>
            <a:endParaRPr lang="en-US" sz="20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50000"/>
              </a:lnSpc>
            </a:pPr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b="1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30</a:t>
            </a:fld>
            <a:endParaRPr kumimoji="0" lang="en-US" dirty="0">
              <a:latin typeface="+mn-lt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97" name="Equation" r:id="rId5" imgW="114120" imgH="177480" progId="">
                  <p:embed/>
                </p:oleObj>
              </mc:Choice>
              <mc:Fallback>
                <p:oleObj name="Equation" r:id="rId5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752600" y="2514600"/>
          <a:ext cx="7086600" cy="4191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8500"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Motion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Normal Energy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Distance travelled(m)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Time (s)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Horizontal, right,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normal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5200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9.13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15.53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Horizontal, left,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normal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5047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14.38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21.55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Horizontal,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Left,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disabled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6229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14.13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26.70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Vertical, right, normal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4685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17.07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18.35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algn="ctr" rtl="0"/>
                      <a:r>
                        <a:rPr lang="en-US" sz="1600" dirty="0"/>
                        <a:t>Vertical, left, disabled</a:t>
                      </a:r>
                      <a:endParaRPr 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6123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26.90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800" dirty="0">
                          <a:latin typeface="Times New Roman" pitchFamily="18" charset="0"/>
                          <a:cs typeface="Times New Roman" pitchFamily="18" charset="0"/>
                        </a:rPr>
                        <a:t>23.36</a:t>
                      </a:r>
                      <a:endParaRPr lang="en-US" sz="1800" b="0" i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5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12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31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Clinical Data</a:t>
            </a:r>
          </a:p>
          <a:p>
            <a:pPr lvl="1" algn="l" rtl="0"/>
            <a:r>
              <a:rPr lang="en-US" sz="2400" dirty="0"/>
              <a:t>34 HP CVA patients + 6 normal subjects</a:t>
            </a:r>
          </a:p>
          <a:p>
            <a:pPr lvl="1" algn="l" rtl="0"/>
            <a:endParaRPr lang="en-US" sz="1000" dirty="0"/>
          </a:p>
          <a:p>
            <a:pPr lvl="1" algn="l" rtl="0"/>
            <a:r>
              <a:rPr lang="en-US" sz="2400" dirty="0"/>
              <a:t>4 various types of motion for each subject</a:t>
            </a:r>
          </a:p>
          <a:p>
            <a:pPr lvl="2" algn="l" rtl="0">
              <a:lnSpc>
                <a:spcPct val="110000"/>
              </a:lnSpc>
            </a:pPr>
            <a:r>
              <a:rPr lang="en-US" sz="2200" dirty="0"/>
              <a:t>Horizontal motion</a:t>
            </a:r>
          </a:p>
          <a:p>
            <a:pPr lvl="2" algn="l" rtl="0">
              <a:lnSpc>
                <a:spcPct val="110000"/>
              </a:lnSpc>
            </a:pPr>
            <a:r>
              <a:rPr lang="en-US" sz="2200" dirty="0"/>
              <a:t>Vertical motion</a:t>
            </a:r>
          </a:p>
          <a:p>
            <a:pPr lvl="2" algn="l" rtl="0">
              <a:lnSpc>
                <a:spcPct val="110000"/>
              </a:lnSpc>
            </a:pPr>
            <a:r>
              <a:rPr lang="en-US" sz="2200" dirty="0"/>
              <a:t>Diagonal motion</a:t>
            </a:r>
          </a:p>
          <a:p>
            <a:pPr lvl="2" algn="l" rtl="0">
              <a:lnSpc>
                <a:spcPct val="110000"/>
              </a:lnSpc>
            </a:pPr>
            <a:r>
              <a:rPr lang="en-US" sz="2200" dirty="0"/>
              <a:t>Repetitive motion</a:t>
            </a:r>
          </a:p>
          <a:p>
            <a:pPr lvl="2" algn="l" rtl="0">
              <a:lnSpc>
                <a:spcPct val="110000"/>
              </a:lnSpc>
            </a:pPr>
            <a:endParaRPr lang="en-US" sz="1000" dirty="0"/>
          </a:p>
          <a:p>
            <a:pPr lvl="1" algn="l" rtl="0">
              <a:lnSpc>
                <a:spcPct val="110000"/>
              </a:lnSpc>
            </a:pPr>
            <a:r>
              <a:rPr lang="en-US" sz="2400" dirty="0"/>
              <a:t>Motions captured by </a:t>
            </a:r>
            <a:r>
              <a:rPr lang="en-US" sz="2400" dirty="0" err="1"/>
              <a:t>Kinect</a:t>
            </a:r>
            <a:r>
              <a:rPr lang="en-US" sz="2400" dirty="0"/>
              <a:t> at 30 Hz</a:t>
            </a:r>
          </a:p>
          <a:p>
            <a:pPr lvl="1" algn="l" rtl="0">
              <a:lnSpc>
                <a:spcPct val="110000"/>
              </a:lnSpc>
            </a:pPr>
            <a:endParaRPr lang="en-US" sz="1000" dirty="0"/>
          </a:p>
          <a:p>
            <a:pPr lvl="1" algn="l" rtl="0">
              <a:lnSpc>
                <a:spcPct val="110000"/>
              </a:lnSpc>
            </a:pPr>
            <a:r>
              <a:rPr lang="en-US" sz="2400" dirty="0"/>
              <a:t>Some outlier motion data observed and disregarded</a:t>
            </a:r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25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3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Method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32</a:t>
            </a:fld>
            <a:endParaRPr kumimoji="0" lang="en-US" dirty="0">
              <a:latin typeface="+mn-lt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1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Method</a:t>
            </a:r>
          </a:p>
        </p:txBody>
      </p:sp>
      <p:pic>
        <p:nvPicPr>
          <p:cNvPr id="214019" name="Picture 3" descr="D:\fig3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90800" y="3733800"/>
            <a:ext cx="5581650" cy="2809875"/>
          </a:xfrm>
          <a:prstGeom prst="rect">
            <a:avLst/>
          </a:prstGeom>
          <a:noFill/>
        </p:spPr>
      </p:pic>
      <p:pic>
        <p:nvPicPr>
          <p:cNvPr id="21402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0" y="3911600"/>
            <a:ext cx="7467600" cy="2880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402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32206" y="3878246"/>
            <a:ext cx="7535594" cy="2903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9906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Filtration</a:t>
            </a:r>
          </a:p>
          <a:p>
            <a:pPr lvl="1" algn="l" rtl="0"/>
            <a:r>
              <a:rPr lang="en-US" sz="2200" dirty="0"/>
              <a:t>Apply the motion to the arm model</a:t>
            </a:r>
          </a:p>
          <a:p>
            <a:pPr lvl="2" algn="l" rtl="0"/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and 2</a:t>
            </a:r>
            <a:r>
              <a:rPr lang="en-US" sz="2000" baseline="30000" dirty="0"/>
              <a:t>nd</a:t>
            </a:r>
            <a:r>
              <a:rPr lang="en-US" sz="2000" dirty="0"/>
              <a:t> derivatives needed</a:t>
            </a:r>
          </a:p>
          <a:p>
            <a:pPr lvl="2" algn="l" rtl="0"/>
            <a:r>
              <a:rPr lang="en-US" sz="2000" dirty="0"/>
              <a:t>The motion data contains a noisy part </a:t>
            </a:r>
          </a:p>
          <a:p>
            <a:pPr lvl="3" algn="l" rtl="0"/>
            <a:r>
              <a:rPr lang="en-US" sz="1800" dirty="0"/>
              <a:t>Derivation might lead to really massive jumps in velocity, …</a:t>
            </a:r>
          </a:p>
          <a:p>
            <a:pPr lvl="3" algn="l" rtl="0"/>
            <a:r>
              <a:rPr lang="en-US" sz="1800" dirty="0"/>
              <a:t>Filtration required</a:t>
            </a:r>
          </a:p>
          <a:p>
            <a:pPr lvl="1" algn="l" rtl="0"/>
            <a:r>
              <a:rPr lang="en-US" sz="2200" dirty="0"/>
              <a:t>B-</a:t>
            </a:r>
            <a:r>
              <a:rPr lang="en-US" sz="2200" dirty="0" err="1"/>
              <a:t>Spline</a:t>
            </a:r>
            <a:r>
              <a:rPr lang="en-US" sz="2200" dirty="0"/>
              <a:t> method</a:t>
            </a:r>
          </a:p>
          <a:p>
            <a:pPr lvl="2" algn="l" rtl="0"/>
            <a:r>
              <a:rPr lang="en-US" sz="2000" dirty="0"/>
              <a:t>Cubic B-</a:t>
            </a:r>
            <a:r>
              <a:rPr lang="en-US" sz="2000" dirty="0" err="1"/>
              <a:t>Spline</a:t>
            </a:r>
            <a:r>
              <a:rPr lang="en-US" sz="2000" dirty="0"/>
              <a:t> (of 4</a:t>
            </a:r>
            <a:r>
              <a:rPr lang="en-US" sz="2000" baseline="30000" dirty="0"/>
              <a:t>th</a:t>
            </a:r>
            <a:r>
              <a:rPr lang="en-US" sz="2000" dirty="0"/>
              <a:t> order)  \(</a:t>
            </a:r>
            <a:r>
              <a:rPr lang="en-US" sz="2000" dirty="0" err="1"/>
              <a:t>Mobini</a:t>
            </a:r>
            <a:r>
              <a:rPr lang="en-US" sz="2000" dirty="0"/>
              <a:t>, 2015)</a:t>
            </a:r>
            <a:endParaRPr lang="en-US" sz="1800" dirty="0"/>
          </a:p>
          <a:p>
            <a:pPr lvl="3" algn="l" rtl="0">
              <a:buNone/>
            </a:pPr>
            <a:endParaRPr lang="en-US" sz="1800" dirty="0"/>
          </a:p>
          <a:p>
            <a:pPr lvl="2" algn="l" rtl="0">
              <a:buFont typeface="Wingdings 2" pitchFamily="18" charset="2"/>
              <a:buChar char=""/>
            </a:pPr>
            <a:endParaRPr lang="en-US" sz="2000" dirty="0"/>
          </a:p>
          <a:p>
            <a:pPr lvl="2" algn="l" rtl="0">
              <a:buNone/>
            </a:pPr>
            <a:endParaRPr lang="en-US" sz="2000" dirty="0">
              <a:sym typeface="Wingdings" pitchFamily="2" charset="2"/>
            </a:endParaRPr>
          </a:p>
          <a:p>
            <a:pPr lvl="2" algn="l" rtl="0"/>
            <a:endParaRPr lang="en-US" sz="20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50000"/>
              </a:lnSpc>
            </a:pPr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b="1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152400" y="1560443"/>
            <a:ext cx="8839200" cy="461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214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2140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14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33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219200"/>
            <a:ext cx="76962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A shortcoming lies within the model</a:t>
            </a:r>
          </a:p>
          <a:p>
            <a:pPr lvl="1" algn="l" rtl="0"/>
            <a:r>
              <a:rPr lang="en-US" sz="2200" dirty="0"/>
              <a:t>An inherent singular configuration involved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Whenever the elbow flexion relatively infinitesimal</a:t>
            </a:r>
          </a:p>
          <a:p>
            <a:pPr lvl="1" algn="l" rtl="0">
              <a:buNone/>
            </a:pPr>
            <a:r>
              <a:rPr lang="en-US" sz="2000" dirty="0">
                <a:sym typeface="Wingdings" pitchFamily="2" charset="2"/>
              </a:rPr>
              <a:t>	 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Problem with solving the shoulder rotation </a:t>
            </a:r>
            <a:r>
              <a:rPr lang="en-US" sz="2200" dirty="0" err="1">
                <a:solidFill>
                  <a:schemeClr val="tx1"/>
                </a:solidFill>
                <a:sym typeface="Wingdings" pitchFamily="2" charset="2"/>
              </a:rPr>
              <a:t>DoF</a:t>
            </a:r>
            <a:endParaRPr lang="en-US" sz="2200" dirty="0">
              <a:solidFill>
                <a:schemeClr val="tx1"/>
              </a:solidFill>
              <a:sym typeface="Wingdings" pitchFamily="2" charset="2"/>
            </a:endParaRPr>
          </a:p>
          <a:p>
            <a:pPr lvl="1" algn="l" rtl="0">
              <a:buNone/>
            </a:pP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	</a:t>
            </a:r>
            <a:r>
              <a:rPr lang="en-US" sz="2000" dirty="0">
                <a:sym typeface="Wingdings" pitchFamily="2" charset="2"/>
              </a:rPr>
              <a:t> 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Shoulder rotation torque changes erratically</a:t>
            </a:r>
          </a:p>
          <a:p>
            <a:pPr lvl="1" algn="l" rtl="0">
              <a:buNone/>
            </a:pPr>
            <a:endParaRPr lang="en-US" sz="800" dirty="0">
              <a:solidFill>
                <a:schemeClr val="tx1"/>
              </a:solidFill>
              <a:sym typeface="Wingdings" pitchFamily="2" charset="2"/>
            </a:endParaRPr>
          </a:p>
          <a:p>
            <a:pPr lvl="1" algn="l" rtl="0">
              <a:buNone/>
            </a:pPr>
            <a:r>
              <a:rPr lang="en-US" sz="2000" dirty="0">
                <a:sym typeface="Wingdings" pitchFamily="2" charset="2"/>
              </a:rPr>
              <a:t>	  </a:t>
            </a:r>
            <a:r>
              <a:rPr lang="en-US" sz="2200" dirty="0">
                <a:solidFill>
                  <a:srgbClr val="C00000"/>
                </a:solidFill>
                <a:sym typeface="Wingdings" pitchFamily="2" charset="2"/>
              </a:rPr>
              <a:t>The shoulder rotation torque neglected in energy 		  summation</a:t>
            </a:r>
            <a:r>
              <a:rPr lang="en-US" sz="2000" dirty="0">
                <a:sym typeface="Wingdings" pitchFamily="2" charset="2"/>
              </a:rPr>
              <a:t>	</a:t>
            </a:r>
            <a:endParaRPr lang="en-US" sz="20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lvl="1" algn="l" rtl="0"/>
            <a:endParaRPr lang="en-US" sz="22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Results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Method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Results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lum bright="-10000" contrast="20000"/>
          </a:blip>
          <a:srcRect b="49852"/>
          <a:stretch>
            <a:fillRect/>
          </a:stretch>
        </p:blipFill>
        <p:spPr bwMode="auto">
          <a:xfrm>
            <a:off x="2667000" y="4419600"/>
            <a:ext cx="5629645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34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219200"/>
            <a:ext cx="7696200" cy="5410200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lvl="1" algn="l" rtl="0"/>
            <a:endParaRPr lang="en-US" sz="22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Results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662752" y="1548418"/>
          <a:ext cx="7315200" cy="4643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22838">
                <a:tc>
                  <a:txBody>
                    <a:bodyPr/>
                    <a:lstStyle/>
                    <a:p>
                      <a:r>
                        <a:rPr lang="en-US" sz="2000" b="0" dirty="0"/>
                        <a:t>  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Normalized</a:t>
                      </a:r>
                      <a:r>
                        <a:rPr lang="en-US" baseline="0" dirty="0"/>
                        <a:t> by:</a:t>
                      </a:r>
                    </a:p>
                    <a:p>
                      <a:pPr algn="ctr" rtl="0"/>
                      <a:endParaRPr lang="en-US" baseline="0" dirty="0"/>
                    </a:p>
                    <a:p>
                      <a:pPr algn="l" rtl="0">
                        <a:buFont typeface="Arial" pitchFamily="34" charset="0"/>
                        <a:buChar char="•"/>
                      </a:pPr>
                      <a:r>
                        <a:rPr lang="en-US" b="0" baseline="0" dirty="0"/>
                        <a:t>Distance travelled</a:t>
                      </a:r>
                    </a:p>
                    <a:p>
                      <a:pPr algn="l" rtl="0">
                        <a:buFont typeface="Arial" pitchFamily="34" charset="0"/>
                        <a:buChar char="•"/>
                      </a:pPr>
                      <a:r>
                        <a:rPr lang="en-US" b="0" baseline="0" dirty="0"/>
                        <a:t>Individual patterns</a:t>
                      </a:r>
                      <a:endParaRPr lang="en-US" b="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Normalized</a:t>
                      </a:r>
                      <a:r>
                        <a:rPr lang="en-US" baseline="0" dirty="0"/>
                        <a:t> by:</a:t>
                      </a:r>
                    </a:p>
                    <a:p>
                      <a:pPr algn="ctr" rtl="0"/>
                      <a:endParaRPr lang="en-US" baseline="0" dirty="0"/>
                    </a:p>
                    <a:p>
                      <a:pPr algn="l" rtl="0">
                        <a:buFont typeface="Arial" pitchFamily="34" charset="0"/>
                        <a:buChar char="•"/>
                      </a:pPr>
                      <a:r>
                        <a:rPr lang="en-US" b="0" baseline="0" dirty="0"/>
                        <a:t>Distance travelled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/>
                        <a:t>Velocity of motion</a:t>
                      </a:r>
                    </a:p>
                    <a:p>
                      <a:pPr algn="l" rtl="0">
                        <a:buFont typeface="Arial" pitchFamily="34" charset="0"/>
                        <a:buChar char="•"/>
                      </a:pPr>
                      <a:r>
                        <a:rPr lang="en-US" b="0" baseline="0" dirty="0"/>
                        <a:t>Individual patterns</a:t>
                      </a:r>
                      <a:endParaRPr lang="en-US" b="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Horizontal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ym typeface="Wingdings 2"/>
                        </a:rPr>
                        <a:t></a:t>
                      </a:r>
                      <a:endParaRPr lang="en-US" sz="3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ym typeface="Wingdings 2"/>
                        </a:rPr>
                        <a:t>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ym typeface="Wingdings 2"/>
                        </a:rPr>
                        <a:t>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ym typeface="Wingdings 2"/>
                        </a:rPr>
                        <a:t>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ym typeface="Wingdings 2"/>
                        </a:rPr>
                        <a:t>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ym typeface="Wingdings 2"/>
                        </a:rPr>
                        <a:t>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0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Repetitive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ym typeface="Wingdings 2"/>
                        </a:rPr>
                        <a:t>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ym typeface="Wingdings 2"/>
                        </a:rPr>
                        <a:t>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524000" y="2615216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n-lt"/>
              </a:rPr>
              <a:t>Motion Type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52600" y="1600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+mn-lt"/>
              </a:rPr>
              <a:t>Normalization</a:t>
            </a:r>
          </a:p>
          <a:p>
            <a:r>
              <a:rPr lang="en-US" sz="1800" b="1" dirty="0">
                <a:solidFill>
                  <a:schemeClr val="bg1"/>
                </a:solidFill>
                <a:latin typeface="+mn-lt"/>
              </a:rPr>
              <a:t>Type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Method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Results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4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pic>
        <p:nvPicPr>
          <p:cNvPr id="215046" name="Picture 6"/>
          <p:cNvPicPr>
            <a:picLocks noChangeAspect="1" noChangeArrowheads="1"/>
          </p:cNvPicPr>
          <p:nvPr/>
        </p:nvPicPr>
        <p:blipFill>
          <a:blip r:embed="rId4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1905000" y="1089071"/>
            <a:ext cx="6838950" cy="561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35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219200"/>
            <a:ext cx="7696200" cy="5410200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lvl="1" algn="l" rtl="0"/>
            <a:endParaRPr lang="en-US" sz="22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Results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(Horizontal Motion)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215045" name="Picture 5"/>
          <p:cNvPicPr>
            <a:picLocks noChangeAspect="1" noChangeArrowheads="1"/>
          </p:cNvPicPr>
          <p:nvPr/>
        </p:nvPicPr>
        <p:blipFill>
          <a:blip r:embed="rId5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1905000" y="1066800"/>
            <a:ext cx="6957963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lum bright="-10000" contrast="20000"/>
          </a:blip>
          <a:srcRect l="14379" t="17172" r="16993" b="42424"/>
          <a:stretch>
            <a:fillRect/>
          </a:stretch>
        </p:blipFill>
        <p:spPr bwMode="auto">
          <a:xfrm>
            <a:off x="1524000" y="1041400"/>
            <a:ext cx="7558088" cy="581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lum bright="-10000" contrast="20000"/>
          </a:blip>
          <a:srcRect l="14842" t="18338" r="18367" b="40974"/>
          <a:stretch>
            <a:fillRect/>
          </a:stretch>
        </p:blipFill>
        <p:spPr bwMode="auto">
          <a:xfrm>
            <a:off x="1676400" y="990600"/>
            <a:ext cx="734095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Method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Results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1504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3321E-6 L -0.19271 -0.2125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0" y="-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1504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87697E-6 L 0.20295 -0.2164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0" y="-10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15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15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36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219200"/>
            <a:ext cx="7696200" cy="5410200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lvl="1" algn="l" rtl="0"/>
            <a:endParaRPr lang="en-US" sz="22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914400"/>
            <a:ext cx="709483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7091" name="Picture 3"/>
          <p:cNvPicPr>
            <a:picLocks noChangeAspect="1" noChangeArrowheads="1"/>
          </p:cNvPicPr>
          <p:nvPr/>
        </p:nvPicPr>
        <p:blipFill>
          <a:blip r:embed="rId5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1524000" y="988433"/>
            <a:ext cx="7467600" cy="5901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Results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(Vertical Motion)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Method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Results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170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1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37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219200"/>
            <a:ext cx="7696200" cy="5410200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lvl="1" algn="l" rtl="0"/>
            <a:endParaRPr lang="en-US" sz="22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Results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(Diagonal Motion)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4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1600200" y="941683"/>
            <a:ext cx="7391400" cy="584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Method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Results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0CDB9E1-28E3-49F8-8733-5A989B8D9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562" y="917264"/>
            <a:ext cx="7564438" cy="6016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38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219200"/>
            <a:ext cx="7696200" cy="5410200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lvl="1" algn="l" rtl="0"/>
            <a:endParaRPr lang="en-US" sz="22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Results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(Repetitive Motion)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8313" y="1034386"/>
            <a:ext cx="7253287" cy="574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425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09738" y="1066800"/>
            <a:ext cx="7281862" cy="576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Method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Results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24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39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219200"/>
            <a:ext cx="7696200" cy="5410200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lvl="1" algn="l" rtl="0"/>
            <a:endParaRPr lang="en-US" sz="22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600198" y="1550607"/>
          <a:ext cx="7391402" cy="5231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4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47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76289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Normalized</a:t>
                      </a:r>
                      <a:r>
                        <a:rPr lang="en-US" baseline="0" dirty="0"/>
                        <a:t> by:</a:t>
                      </a:r>
                    </a:p>
                    <a:p>
                      <a:pPr algn="ctr"/>
                      <a:endParaRPr lang="en-US" sz="900" baseline="0" dirty="0"/>
                    </a:p>
                    <a:p>
                      <a:pPr algn="ctr" rtl="0">
                        <a:buFont typeface="Arial" pitchFamily="34" charset="0"/>
                        <a:buChar char="•"/>
                      </a:pPr>
                      <a:r>
                        <a:rPr lang="en-US" b="0" baseline="0" dirty="0"/>
                        <a:t>Distance travelled</a:t>
                      </a:r>
                    </a:p>
                    <a:p>
                      <a:pPr algn="ctr" rtl="0">
                        <a:buFont typeface="Arial" pitchFamily="34" charset="0"/>
                        <a:buChar char="•"/>
                      </a:pPr>
                      <a:r>
                        <a:rPr lang="en-US" b="0" baseline="0" dirty="0"/>
                        <a:t>Individual patterns</a:t>
                      </a:r>
                      <a:endParaRPr lang="en-US" b="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Normalized</a:t>
                      </a:r>
                      <a:r>
                        <a:rPr lang="en-US" baseline="0" dirty="0"/>
                        <a:t> by:</a:t>
                      </a:r>
                    </a:p>
                    <a:p>
                      <a:pPr algn="ctr" rtl="0"/>
                      <a:endParaRPr lang="en-US" sz="900" baseline="0" dirty="0"/>
                    </a:p>
                    <a:p>
                      <a:pPr algn="ctr" rtl="0">
                        <a:buFont typeface="Arial" pitchFamily="34" charset="0"/>
                        <a:buChar char="•"/>
                      </a:pPr>
                      <a:r>
                        <a:rPr lang="en-US" b="0" baseline="0" dirty="0"/>
                        <a:t>Distance travelled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b="0" baseline="0" dirty="0"/>
                        <a:t>Velocity of motion</a:t>
                      </a:r>
                    </a:p>
                    <a:p>
                      <a:pPr algn="ctr" rtl="0">
                        <a:buFont typeface="Arial" pitchFamily="34" charset="0"/>
                        <a:buChar char="•"/>
                      </a:pPr>
                      <a:r>
                        <a:rPr lang="en-US" b="0" baseline="0" dirty="0"/>
                        <a:t>Individual patterns</a:t>
                      </a:r>
                      <a:endParaRPr lang="en-US" b="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730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Horizontal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Vertical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Diagonal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5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Repetitive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56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00198" y="1578114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n-lt"/>
              </a:rPr>
              <a:t>Normalization</a:t>
            </a:r>
          </a:p>
          <a:p>
            <a:r>
              <a:rPr lang="en-US" sz="2000" b="1" dirty="0">
                <a:solidFill>
                  <a:schemeClr val="bg1"/>
                </a:solidFill>
                <a:latin typeface="+mn-lt"/>
              </a:rPr>
              <a:t>Type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0598" y="2873514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+mn-lt"/>
              </a:rPr>
              <a:t>Motion</a:t>
            </a:r>
          </a:p>
          <a:p>
            <a:r>
              <a:rPr lang="en-US" sz="2000" b="1" dirty="0">
                <a:solidFill>
                  <a:schemeClr val="bg1"/>
                </a:solidFill>
                <a:latin typeface="+mn-lt"/>
              </a:rPr>
              <a:t>Type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Results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(Cross Correlation Values)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Method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Results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Background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Gross Motion Rehabilitation</a:t>
            </a:r>
            <a:endParaRPr lang="en-CA" sz="2400" dirty="0"/>
          </a:p>
          <a:p>
            <a:pPr lvl="1" algn="l" rtl="0"/>
            <a:r>
              <a:rPr lang="en-US" sz="2200" dirty="0"/>
              <a:t>The </a:t>
            </a:r>
            <a:r>
              <a:rPr lang="en-US" sz="2200" dirty="0">
                <a:solidFill>
                  <a:srgbClr val="FF0000"/>
                </a:solidFill>
              </a:rPr>
              <a:t>very first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FF0000"/>
                </a:solidFill>
              </a:rPr>
              <a:t>early</a:t>
            </a:r>
            <a:r>
              <a:rPr lang="en-US" sz="2200" dirty="0"/>
              <a:t> motion by which any improvement can be observed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Efficient only when the exercises suit the patient’s level of capability, otherwise:</a:t>
            </a:r>
          </a:p>
          <a:p>
            <a:pPr lvl="2" algn="l" rtl="0"/>
            <a:r>
              <a:rPr lang="en-US" sz="2000" dirty="0"/>
              <a:t>Not helping out the patient any more</a:t>
            </a:r>
          </a:p>
          <a:p>
            <a:pPr lvl="2" algn="l" rtl="0"/>
            <a:r>
              <a:rPr lang="en-US" sz="2000" dirty="0"/>
              <a:t>The patient might droop and feel feeble</a:t>
            </a:r>
            <a:endParaRPr lang="fa-IR" sz="2000" dirty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lvl="2" algn="l" rtl="0">
              <a:buNone/>
            </a:pPr>
            <a:endParaRPr lang="en-US" dirty="0"/>
          </a:p>
          <a:p>
            <a:pPr lvl="1" algn="l" rtl="0">
              <a:lnSpc>
                <a:spcPct val="80000"/>
              </a:lnSpc>
            </a:pPr>
            <a:endParaRPr lang="en-US" sz="2400" dirty="0"/>
          </a:p>
          <a:p>
            <a:pPr lvl="1" algn="l" rtl="0">
              <a:lnSpc>
                <a:spcPct val="80000"/>
              </a:lnSpc>
            </a:pPr>
            <a:endParaRPr lang="en-US" sz="2400" dirty="0"/>
          </a:p>
          <a:p>
            <a:pPr lvl="1" algn="l" rtl="0">
              <a:lnSpc>
                <a:spcPct val="80000"/>
              </a:lnSpc>
            </a:pPr>
            <a:endParaRPr lang="en-US" sz="2400" dirty="0"/>
          </a:p>
          <a:p>
            <a:pPr lvl="1" algn="l" rtl="0">
              <a:lnSpc>
                <a:spcPct val="80000"/>
              </a:lnSpc>
            </a:pPr>
            <a:endParaRPr lang="en-US" sz="2400" dirty="0"/>
          </a:p>
          <a:p>
            <a:pPr algn="l" rtl="0">
              <a:lnSpc>
                <a:spcPct val="80000"/>
              </a:lnSpc>
              <a:buFont typeface="Wingdings" pitchFamily="2" charset="2"/>
              <a:buChar char="§"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4</a:t>
            </a:fld>
            <a:endParaRPr kumimoji="0" lang="en-US" dirty="0">
              <a:latin typeface="+mn-lt"/>
            </a:endParaRPr>
          </a:p>
        </p:txBody>
      </p:sp>
      <p:pic>
        <p:nvPicPr>
          <p:cNvPr id="71682" name="Picture 2" descr="C:\Users\MEHR\Desktop\Slides\20160822143757_4959.gif"/>
          <p:cNvPicPr>
            <a:picLocks noChangeAspect="1" noChangeArrowheads="1"/>
          </p:cNvPicPr>
          <p:nvPr/>
        </p:nvPicPr>
        <p:blipFill>
          <a:blip r:embed="rId3" cstate="print">
            <a:lum bright="-20000"/>
          </a:blip>
          <a:srcRect/>
          <a:stretch>
            <a:fillRect/>
          </a:stretch>
        </p:blipFill>
        <p:spPr bwMode="auto">
          <a:xfrm>
            <a:off x="3962400" y="2514600"/>
            <a:ext cx="4876800" cy="4043731"/>
          </a:xfrm>
          <a:prstGeom prst="rect">
            <a:avLst/>
          </a:prstGeom>
          <a:noFill/>
        </p:spPr>
      </p:pic>
      <p:pic>
        <p:nvPicPr>
          <p:cNvPr id="10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Background</a:t>
                      </a:r>
                      <a:endParaRPr lang="fa-I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Review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71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40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Qualitative indices may confuse the therapists</a:t>
            </a:r>
          </a:p>
          <a:p>
            <a:pPr lvl="1" algn="l" rtl="0"/>
            <a:r>
              <a:rPr lang="en-US" sz="2200" dirty="0"/>
              <a:t>Individual disagreements</a:t>
            </a:r>
          </a:p>
          <a:p>
            <a:pPr lvl="1" algn="l" rtl="0"/>
            <a:r>
              <a:rPr lang="en-US" sz="2200" dirty="0"/>
              <a:t>Due to the overlaps</a:t>
            </a:r>
          </a:p>
          <a:p>
            <a:pPr lvl="1" algn="l" rtl="0"/>
            <a:r>
              <a:rPr lang="en-US" sz="2200" dirty="0"/>
              <a:t>Lower levels of improvements may be neglected</a:t>
            </a:r>
          </a:p>
          <a:p>
            <a:pPr lvl="1" algn="l" rtl="0"/>
            <a:endParaRPr lang="en-US" sz="2200" dirty="0"/>
          </a:p>
          <a:p>
            <a:pPr algn="l" rtl="0"/>
            <a:r>
              <a:rPr lang="en-US" sz="2400" dirty="0"/>
              <a:t>No good reliability in kinematic indices</a:t>
            </a:r>
            <a:endParaRPr lang="en-US" sz="2200" dirty="0"/>
          </a:p>
          <a:p>
            <a:pPr lvl="1" algn="l" rtl="0"/>
            <a:r>
              <a:rPr lang="en-US" sz="2200" dirty="0"/>
              <a:t>Not modeling the kinetic nature of the limb motion</a:t>
            </a:r>
          </a:p>
          <a:p>
            <a:pPr lvl="1" algn="l" rtl="0"/>
            <a:r>
              <a:rPr lang="en-US" sz="2200" dirty="0"/>
              <a:t>Some indices too complicated</a:t>
            </a:r>
          </a:p>
          <a:p>
            <a:pPr lvl="1" algn="l" rtl="0"/>
            <a:endParaRPr lang="en-US" sz="2200" dirty="0"/>
          </a:p>
          <a:p>
            <a:pPr algn="l" rtl="0"/>
            <a:r>
              <a:rPr lang="en-US" sz="2400" dirty="0"/>
              <a:t>An energy index proposed</a:t>
            </a:r>
          </a:p>
          <a:p>
            <a:pPr lvl="1" algn="l" rtl="0"/>
            <a:r>
              <a:rPr lang="en-US" sz="2200" dirty="0"/>
              <a:t>Both Kinematics &amp; Dynamics taken into account</a:t>
            </a:r>
          </a:p>
          <a:p>
            <a:pPr lvl="1" algn="l" rtl="0"/>
            <a:r>
              <a:rPr lang="en-US" sz="2200" dirty="0"/>
              <a:t>Normalized to get to energy index</a:t>
            </a:r>
          </a:p>
          <a:p>
            <a:pPr lvl="1" algn="l" rtl="0"/>
            <a:r>
              <a:rPr lang="en-US" sz="2200" dirty="0"/>
              <a:t>Correlation analysis carried out</a:t>
            </a:r>
          </a:p>
          <a:p>
            <a:pPr algn="l" rtl="0"/>
            <a:endParaRPr lang="en-US" sz="2400" dirty="0"/>
          </a:p>
          <a:p>
            <a:pPr lvl="1" algn="l" rtl="0"/>
            <a:endParaRPr lang="en-US" sz="22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Conclusion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Method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Results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Conclusion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2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41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620000" cy="5410200"/>
          </a:xfrm>
        </p:spPr>
        <p:txBody>
          <a:bodyPr>
            <a:normAutofit/>
          </a:bodyPr>
          <a:lstStyle/>
          <a:p>
            <a:pPr algn="l" rtl="0"/>
            <a:endParaRPr lang="en-US" sz="2400" dirty="0"/>
          </a:p>
          <a:p>
            <a:pPr algn="l" rtl="0"/>
            <a:r>
              <a:rPr lang="en-US" sz="2300" dirty="0"/>
              <a:t>To be compared to other kinematic indices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300" dirty="0"/>
              <a:t>Energy index might be unable to classify on its own</a:t>
            </a:r>
          </a:p>
          <a:p>
            <a:pPr lvl="1" algn="l" rtl="0"/>
            <a:r>
              <a:rPr lang="en-US" sz="2200" dirty="0"/>
              <a:t>Maybe better to exploit some other indices in company with the energy index</a:t>
            </a:r>
          </a:p>
          <a:p>
            <a:pPr lvl="1" algn="l" rtl="0"/>
            <a:endParaRPr lang="en-US" sz="2200" dirty="0"/>
          </a:p>
          <a:p>
            <a:pPr algn="l" rtl="0"/>
            <a:r>
              <a:rPr lang="en-US" sz="2300" dirty="0"/>
              <a:t>More controlled experiments to be conducted</a:t>
            </a:r>
            <a:endParaRPr lang="en-US" sz="2200" dirty="0"/>
          </a:p>
          <a:p>
            <a:pPr algn="l" rtl="0"/>
            <a:endParaRPr lang="en-US" sz="2400" dirty="0"/>
          </a:p>
          <a:p>
            <a:pPr lvl="1" algn="l" rtl="0"/>
            <a:endParaRPr lang="en-US" sz="22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algn="l" rtl="0">
              <a:lnSpc>
                <a:spcPct val="110000"/>
              </a:lnSpc>
            </a:pPr>
            <a:endParaRPr lang="en-US" sz="2400" dirty="0"/>
          </a:p>
          <a:p>
            <a:pPr lvl="1" algn="l" rtl="0">
              <a:lnSpc>
                <a:spcPct val="110000"/>
              </a:lnSpc>
            </a:pPr>
            <a:endParaRPr lang="en-US" sz="2400" dirty="0"/>
          </a:p>
          <a:p>
            <a:pPr lvl="2" algn="l" rtl="0">
              <a:lnSpc>
                <a:spcPct val="110000"/>
              </a:lnSpc>
            </a:pPr>
            <a:endParaRPr lang="en-US" sz="22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1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52600" y="304800"/>
            <a:ext cx="6934200" cy="715963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noProof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Future </a:t>
            </a:r>
            <a:r>
              <a:rPr lang="en-US" sz="3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</a:rPr>
              <a:t>Works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Review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800" b="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Proposed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 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Research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Method</a:t>
                      </a:r>
                      <a:endParaRPr lang="fa-IR" sz="16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Results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Future</a:t>
                      </a:r>
                    </a:p>
                    <a:p>
                      <a:pPr algn="ctr" rtl="1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Works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2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53000">
              <a:srgbClr val="D4DEFF"/>
            </a:gs>
            <a:gs pos="83000">
              <a:srgbClr val="D4DEFF"/>
            </a:gs>
            <a:gs pos="100000">
              <a:srgbClr val="96AB9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42</a:t>
            </a:fld>
            <a:endParaRPr kumimoji="0" lang="en-US" dirty="0">
              <a:latin typeface="+mn-lt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83050" y="19272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1" name="Equation" r:id="rId4" imgW="114120" imgH="177480" progId="">
                  <p:embed/>
                </p:oleObj>
              </mc:Choice>
              <mc:Fallback>
                <p:oleObj name="Equation" r:id="rId4" imgW="114120" imgH="1774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3050" y="19272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3" descr="D:\Darsi\Master Project\Master Files\035FA509-72CD-4C80-8453-6D3DC19C91A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43</a:t>
            </a:fld>
            <a:endParaRPr kumimoji="0" lang="en-US"/>
          </a:p>
        </p:txBody>
      </p:sp>
      <p:pic>
        <p:nvPicPr>
          <p:cNvPr id="5" name="Picture 3" descr="C:\Users\thinkpad\Desktop\Presentation\dexmed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Background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 fontScale="92500" lnSpcReduction="10000"/>
          </a:bodyPr>
          <a:lstStyle/>
          <a:p>
            <a:pPr algn="l" rtl="0"/>
            <a:endParaRPr lang="en-US" sz="2400" dirty="0"/>
          </a:p>
          <a:p>
            <a:pPr algn="l" rtl="0"/>
            <a:endParaRPr lang="en-US" sz="1200" dirty="0"/>
          </a:p>
          <a:p>
            <a:pPr algn="l" rtl="0"/>
            <a:r>
              <a:rPr lang="en-US" sz="2400" dirty="0"/>
              <a:t>Motion quality diagnosis </a:t>
            </a:r>
            <a:r>
              <a:rPr lang="en-CA" sz="2400" dirty="0"/>
              <a:t>in neuromuscular patients</a:t>
            </a:r>
          </a:p>
          <a:p>
            <a:pPr algn="l" rtl="0">
              <a:buNone/>
            </a:pPr>
            <a:endParaRPr lang="en-CA" sz="2400" dirty="0"/>
          </a:p>
          <a:p>
            <a:pPr lvl="1" algn="l" rtl="0"/>
            <a:r>
              <a:rPr lang="en-US" sz="2400" dirty="0"/>
              <a:t>Diagnosis process</a:t>
            </a:r>
          </a:p>
          <a:p>
            <a:pPr lvl="2" algn="l" rtl="0"/>
            <a:r>
              <a:rPr lang="en-US" sz="2200" dirty="0"/>
              <a:t>Patients’ current level</a:t>
            </a:r>
          </a:p>
          <a:p>
            <a:pPr lvl="2" algn="l" rtl="0"/>
            <a:r>
              <a:rPr lang="en-US" sz="2200" dirty="0"/>
              <a:t>Patients’ improvement </a:t>
            </a:r>
            <a:endParaRPr lang="en-US" sz="1800" dirty="0"/>
          </a:p>
          <a:p>
            <a:pPr lvl="1" algn="l" rtl="0"/>
            <a:endParaRPr lang="en-US" sz="2400" dirty="0"/>
          </a:p>
          <a:p>
            <a:pPr lvl="1" algn="l" rtl="0"/>
            <a:r>
              <a:rPr lang="en-US" sz="2400" dirty="0"/>
              <a:t>Subjective motion quality rating</a:t>
            </a:r>
          </a:p>
          <a:p>
            <a:pPr lvl="2" algn="l" rtl="0"/>
            <a:r>
              <a:rPr lang="en-US" sz="2200" dirty="0"/>
              <a:t>Individual errors might be involved</a:t>
            </a:r>
          </a:p>
          <a:p>
            <a:pPr lvl="2" algn="l" rtl="0"/>
            <a:r>
              <a:rPr lang="en-CA" sz="2200" dirty="0"/>
              <a:t>Overlap among the levels in such tests</a:t>
            </a:r>
          </a:p>
          <a:p>
            <a:pPr lvl="2" algn="l" rtl="0"/>
            <a:r>
              <a:rPr lang="en-US" sz="2200" dirty="0"/>
              <a:t>Small amount of improvement might be neglected</a:t>
            </a:r>
          </a:p>
          <a:p>
            <a:pPr lvl="1" algn="l" rtl="0"/>
            <a:endParaRPr lang="en-US" sz="2400" dirty="0"/>
          </a:p>
          <a:p>
            <a:pPr lvl="1" algn="l" rtl="0"/>
            <a:endParaRPr lang="en-US" sz="2400" dirty="0"/>
          </a:p>
          <a:p>
            <a:pPr lvl="1" algn="l" rtl="0"/>
            <a:endParaRPr lang="en-US" sz="2400" dirty="0"/>
          </a:p>
          <a:p>
            <a:pPr lvl="1" algn="l" rtl="0"/>
            <a:r>
              <a:rPr lang="en-US" sz="2400" dirty="0" err="1"/>
              <a:t>Brunnstrom</a:t>
            </a:r>
            <a:r>
              <a:rPr lang="en-US" sz="2400" dirty="0"/>
              <a:t>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5</a:t>
            </a:fld>
            <a:endParaRPr kumimoji="0" lang="en-US" dirty="0">
              <a:latin typeface="+mn-lt"/>
            </a:endParaRPr>
          </a:p>
        </p:txBody>
      </p:sp>
      <p:pic>
        <p:nvPicPr>
          <p:cNvPr id="6" name="Picture 5" descr="D:\Darsi\Seminar\Session 4\d2-14368EDFC7650BDA479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133600"/>
            <a:ext cx="6400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Background</a:t>
                      </a:r>
                      <a:endParaRPr lang="fa-I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Review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500"/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8" dur="500"/>
                                        <p:tgtEl>
                                          <p:spTgt spid="60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60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60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041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Background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410200"/>
          </a:xfrm>
        </p:spPr>
        <p:txBody>
          <a:bodyPr>
            <a:normAutofit/>
          </a:bodyPr>
          <a:lstStyle/>
          <a:p>
            <a:pPr algn="l" rtl="0">
              <a:buNone/>
            </a:pPr>
            <a:endParaRPr lang="en-US" sz="2400" dirty="0"/>
          </a:p>
          <a:p>
            <a:pPr algn="l" rtl="0">
              <a:buNone/>
            </a:pPr>
            <a:endParaRPr lang="en-US" sz="2400" dirty="0"/>
          </a:p>
          <a:p>
            <a:pPr algn="l" rtl="0">
              <a:buNone/>
            </a:pPr>
            <a:endParaRPr lang="en-US" sz="2400" dirty="0"/>
          </a:p>
          <a:p>
            <a:pPr algn="l" rtl="0"/>
            <a:r>
              <a:rPr lang="en-US" sz="2400" dirty="0"/>
              <a:t>A suitable index needed to be proposed</a:t>
            </a:r>
          </a:p>
          <a:p>
            <a:pPr lvl="1" algn="l" rtl="0"/>
            <a:endParaRPr lang="fa-IR" sz="2200" dirty="0"/>
          </a:p>
          <a:p>
            <a:pPr lvl="1" algn="l" rtl="0"/>
            <a:r>
              <a:rPr lang="en-US" sz="2200" dirty="0"/>
              <a:t>Defining a more precise measure on motion quality</a:t>
            </a:r>
          </a:p>
          <a:p>
            <a:pPr lvl="1" algn="l" rtl="0"/>
            <a:r>
              <a:rPr lang="en-US" sz="2200" dirty="0"/>
              <a:t>Strongly correlating with the qualitative indices</a:t>
            </a:r>
          </a:p>
          <a:p>
            <a:pPr lvl="1" algn="l" rtl="0"/>
            <a:r>
              <a:rPr lang="en-US" sz="2200" dirty="0"/>
              <a:t>Defining the nature of the body motion</a:t>
            </a:r>
          </a:p>
          <a:p>
            <a:pPr lvl="1" algn="l" rtl="0">
              <a:buNone/>
            </a:pPr>
            <a:endParaRPr lang="en-CA" sz="2200" dirty="0"/>
          </a:p>
          <a:p>
            <a:pPr lvl="1" algn="l" rtl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6</a:t>
            </a:fld>
            <a:endParaRPr kumimoji="0" lang="en-US" dirty="0">
              <a:latin typeface="+mn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Background</a:t>
                      </a:r>
                      <a:endParaRPr lang="fa-IR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Review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Literature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7</a:t>
            </a:fld>
            <a:endParaRPr kumimoji="0" lang="en-US" dirty="0">
              <a:latin typeface="+mn-lt"/>
            </a:endParaRPr>
          </a:p>
        </p:txBody>
      </p:sp>
      <p:graphicFrame>
        <p:nvGraphicFramePr>
          <p:cNvPr id="6" name="Content Placeholder 5"/>
          <p:cNvGraphicFramePr>
            <a:graphicFrameLocks/>
          </p:cNvGraphicFramePr>
          <p:nvPr/>
        </p:nvGraphicFramePr>
        <p:xfrm>
          <a:off x="1600200" y="1600200"/>
          <a:ext cx="71628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8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5105400" y="2972618"/>
            <a:ext cx="3657600" cy="369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6611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</a:blip>
          <a:srcRect/>
          <a:stretch>
            <a:fillRect/>
          </a:stretch>
        </p:blipFill>
        <p:spPr bwMode="auto">
          <a:xfrm>
            <a:off x="2209800" y="4267200"/>
            <a:ext cx="2362200" cy="762000"/>
          </a:xfrm>
          <a:prstGeom prst="rect">
            <a:avLst/>
          </a:prstGeom>
          <a:noFill/>
        </p:spPr>
      </p:pic>
      <p:sp>
        <p:nvSpPr>
          <p:cNvPr id="19661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6627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6629" name="Rectangle 2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6628" name="Picture 20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22499" y="5029200"/>
            <a:ext cx="1816101" cy="762001"/>
          </a:xfrm>
          <a:prstGeom prst="rect">
            <a:avLst/>
          </a:prstGeom>
          <a:noFill/>
        </p:spPr>
      </p:pic>
      <p:sp>
        <p:nvSpPr>
          <p:cNvPr id="196631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6630" name="Picture 22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5715000"/>
            <a:ext cx="2349500" cy="762000"/>
          </a:xfrm>
          <a:prstGeom prst="rect">
            <a:avLst/>
          </a:prstGeom>
          <a:noFill/>
        </p:spPr>
      </p:pic>
      <p:sp>
        <p:nvSpPr>
          <p:cNvPr id="196633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6635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6637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6639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6638" name="Picture 30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20000"/>
          </a:blip>
          <a:srcRect/>
          <a:stretch>
            <a:fillRect/>
          </a:stretch>
        </p:blipFill>
        <p:spPr bwMode="auto">
          <a:xfrm>
            <a:off x="2209799" y="3581400"/>
            <a:ext cx="1828801" cy="728963"/>
          </a:xfrm>
          <a:prstGeom prst="rect">
            <a:avLst/>
          </a:prstGeom>
          <a:noFill/>
        </p:spPr>
      </p:pic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Review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3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err="1"/>
              <a:t>Fitts</a:t>
            </a:r>
            <a:r>
              <a:rPr lang="en-US" sz="2400" dirty="0"/>
              <a:t>’ Law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A mathematical relation between velocity, upper limb range of motion and target’s size</a:t>
            </a:r>
          </a:p>
          <a:p>
            <a:pPr lvl="1" algn="l" rtl="0"/>
            <a:endParaRPr lang="en-US" sz="1050" dirty="0"/>
          </a:p>
          <a:p>
            <a:pPr lvl="1" algn="l" rtl="0"/>
            <a:endParaRPr lang="en-US" sz="1400" dirty="0"/>
          </a:p>
          <a:p>
            <a:pPr lvl="1" algn="l" rtl="0"/>
            <a:r>
              <a:rPr lang="en-US" sz="2200" dirty="0"/>
              <a:t>(</a:t>
            </a:r>
            <a:r>
              <a:rPr lang="en-US" sz="2200" dirty="0" err="1"/>
              <a:t>Kondarske</a:t>
            </a:r>
            <a:r>
              <a:rPr lang="en-US" sz="2200" dirty="0"/>
              <a:t>, 1994)</a:t>
            </a:r>
          </a:p>
          <a:p>
            <a:pPr lvl="1" algn="l" rtl="0"/>
            <a:endParaRPr lang="en-US" sz="2200" dirty="0"/>
          </a:p>
          <a:p>
            <a:pPr lvl="1" algn="l" rtl="0"/>
            <a:endParaRPr lang="en-US" sz="2200" dirty="0"/>
          </a:p>
          <a:p>
            <a:pPr lvl="2" algn="l" rtl="0"/>
            <a:endParaRPr lang="en-US" sz="2000" dirty="0"/>
          </a:p>
          <a:p>
            <a:pPr lvl="1" algn="l" rtl="0"/>
            <a:endParaRPr lang="en-US" sz="2800" dirty="0"/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400" dirty="0"/>
          </a:p>
          <a:p>
            <a:pPr lvl="2" algn="l" rtl="0"/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96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9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9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9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8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err="1"/>
              <a:t>Fitts</a:t>
            </a:r>
            <a:r>
              <a:rPr lang="en-US" sz="2400" dirty="0"/>
              <a:t>’ Law</a:t>
            </a:r>
          </a:p>
          <a:p>
            <a:pPr lvl="1" algn="l" rtl="0"/>
            <a:r>
              <a:rPr lang="en-US" sz="2200" dirty="0"/>
              <a:t>Yang et al., 2002</a:t>
            </a:r>
          </a:p>
          <a:p>
            <a:pPr lvl="2" algn="l" rtl="0"/>
            <a:r>
              <a:rPr lang="en-US" sz="2000" dirty="0"/>
              <a:t>5 young healthy males</a:t>
            </a:r>
          </a:p>
          <a:p>
            <a:pPr lvl="2" algn="l" rtl="0"/>
            <a:r>
              <a:rPr lang="en-US" sz="2000" dirty="0"/>
              <a:t>4 </a:t>
            </a:r>
            <a:r>
              <a:rPr lang="en-US" sz="2000" dirty="0" err="1"/>
              <a:t>Vicon</a:t>
            </a:r>
            <a:r>
              <a:rPr lang="en-US" sz="2000" dirty="0"/>
              <a:t> cameras with some markers  </a:t>
            </a:r>
          </a:p>
          <a:p>
            <a:pPr lvl="2" algn="l" rtl="0"/>
            <a:r>
              <a:rPr lang="en-US" sz="2000" dirty="0"/>
              <a:t>2D polar </a:t>
            </a:r>
            <a:r>
              <a:rPr lang="en-US" sz="2000" dirty="0" err="1"/>
              <a:t>Fitts</a:t>
            </a:r>
            <a:r>
              <a:rPr lang="en-US" sz="2000" dirty="0"/>
              <a:t>’ law</a:t>
            </a:r>
          </a:p>
          <a:p>
            <a:pPr lvl="2" algn="l" rtl="0"/>
            <a:r>
              <a:rPr lang="en-US" sz="2000" dirty="0"/>
              <a:t>Indices of difficulty and performance</a:t>
            </a:r>
          </a:p>
          <a:p>
            <a:pPr lvl="2" algn="l" rtl="0"/>
            <a:r>
              <a:rPr lang="en-US" sz="2000" dirty="0"/>
              <a:t>Smoothness index</a:t>
            </a:r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200" dirty="0"/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400" dirty="0"/>
          </a:p>
          <a:p>
            <a:pPr lvl="2" algn="l" rtl="0"/>
            <a:endParaRPr lang="en-US" sz="2200" dirty="0"/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lum contrast="20000"/>
          </a:blip>
          <a:srcRect/>
          <a:stretch>
            <a:fillRect/>
          </a:stretch>
        </p:blipFill>
        <p:spPr bwMode="auto">
          <a:xfrm>
            <a:off x="6172200" y="3505200"/>
            <a:ext cx="2667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Literature Review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Review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23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>
                <a:latin typeface="+mn-lt"/>
              </a:rPr>
              <a:pPr/>
              <a:t>9</a:t>
            </a:fld>
            <a:endParaRPr kumimoji="0" lang="en-US" dirty="0"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219200"/>
            <a:ext cx="7467600" cy="56388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GSPT (General Systems Performance Theory)</a:t>
            </a:r>
          </a:p>
          <a:p>
            <a:pPr lvl="1" algn="l" rtl="0"/>
            <a:r>
              <a:rPr lang="en-US" sz="2200" dirty="0"/>
              <a:t>Evaluating the performance of a system</a:t>
            </a:r>
          </a:p>
          <a:p>
            <a:pPr lvl="1" algn="l" rtl="0"/>
            <a:r>
              <a:rPr lang="en-US" sz="2200" dirty="0"/>
              <a:t>Making up a relation among structure, function and performance</a:t>
            </a:r>
          </a:p>
          <a:p>
            <a:pPr lvl="1" algn="l" rtl="0"/>
            <a:endParaRPr lang="en-US" sz="2200" dirty="0"/>
          </a:p>
          <a:p>
            <a:pPr lvl="1" algn="l" rtl="0"/>
            <a:r>
              <a:rPr lang="en-US" sz="2200" dirty="0"/>
              <a:t>Fischer et al., 1997</a:t>
            </a:r>
          </a:p>
          <a:p>
            <a:pPr lvl="1" algn="l" rtl="0"/>
            <a:endParaRPr lang="en-US" sz="2200" dirty="0"/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200" dirty="0"/>
          </a:p>
          <a:p>
            <a:pPr lvl="2" algn="l" rtl="0"/>
            <a:endParaRPr lang="en-US" sz="2000" dirty="0"/>
          </a:p>
          <a:p>
            <a:pPr lvl="2" algn="l" rtl="0"/>
            <a:endParaRPr lang="en-US" sz="2000" dirty="0"/>
          </a:p>
          <a:p>
            <a:pPr lvl="1" algn="l" rtl="0"/>
            <a:endParaRPr lang="en-US" sz="2400" dirty="0"/>
          </a:p>
          <a:p>
            <a:pPr lvl="2" algn="l" rtl="0"/>
            <a:endParaRPr lang="en-US" sz="2200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752600" y="1574800"/>
          <a:ext cx="7010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4802" name="Picture 4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3124200"/>
            <a:ext cx="3277849" cy="3124200"/>
          </a:xfrm>
          <a:prstGeom prst="rect">
            <a:avLst/>
          </a:prstGeom>
          <a:noFill/>
        </p:spPr>
      </p:pic>
      <p:pic>
        <p:nvPicPr>
          <p:cNvPr id="204801" name="Picture 4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41585" y="4114800"/>
            <a:ext cx="4173415" cy="1371600"/>
          </a:xfrm>
          <a:prstGeom prst="rect">
            <a:avLst/>
          </a:prstGeom>
          <a:noFill/>
        </p:spPr>
      </p:pic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304800"/>
            <a:ext cx="6934200" cy="715963"/>
          </a:xfrm>
        </p:spPr>
        <p:txBody>
          <a:bodyPr>
            <a:normAutofit/>
          </a:bodyPr>
          <a:lstStyle/>
          <a:p>
            <a:r>
              <a:rPr lang="en-US" sz="3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Literature Review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-187656" y="-89848"/>
          <a:ext cx="1828800" cy="6858000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Outline</a:t>
                      </a:r>
                      <a:endParaRPr lang="fa-IR" sz="18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  <a:cs typeface="+mn-cs"/>
                        </a:rPr>
                        <a:t>Background</a:t>
                      </a:r>
                      <a:endParaRPr lang="fa-IR" sz="2000" b="0" dirty="0">
                        <a:solidFill>
                          <a:schemeClr val="tx1"/>
                        </a:solidFill>
                        <a:effectLst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Literature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cs typeface="+mn-cs"/>
                        </a:rPr>
                        <a:t>Review</a:t>
                      </a:r>
                      <a:endParaRPr lang="fa-IR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0" marR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Objective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Proposed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Research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Method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Results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Conclusion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1"/>
                      <a:r>
                        <a:rPr lang="en-US" sz="1600" dirty="0">
                          <a:solidFill>
                            <a:schemeClr val="tx1"/>
                          </a:solidFill>
                          <a:cs typeface="+mn-cs"/>
                        </a:rPr>
                        <a:t>Future Works</a:t>
                      </a:r>
                      <a:endParaRPr lang="fa-IR" sz="1600" dirty="0">
                        <a:solidFill>
                          <a:schemeClr val="tx1"/>
                        </a:solidFill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8" name="Picture 2" descr="C:\Users\MEHR\Desktop\Slides\sharif university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37027" y="609600"/>
            <a:ext cx="1006973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4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ustom 28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0070C0"/>
      </a:accent1>
      <a:accent2>
        <a:srgbClr val="316772"/>
      </a:accent2>
      <a:accent3>
        <a:srgbClr val="2C5C65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18669</TotalTime>
  <Words>2074</Words>
  <Application>Microsoft Office PowerPoint</Application>
  <PresentationFormat>On-screen Show (4:3)</PresentationFormat>
  <Paragraphs>1197</Paragraphs>
  <Slides>43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B Nazanin</vt:lpstr>
      <vt:lpstr>Calibri</vt:lpstr>
      <vt:lpstr>Georgia</vt:lpstr>
      <vt:lpstr>Times New Roman</vt:lpstr>
      <vt:lpstr>Trebuchet MS</vt:lpstr>
      <vt:lpstr>Wingdings</vt:lpstr>
      <vt:lpstr>Wingdings 2</vt:lpstr>
      <vt:lpstr>Urban</vt:lpstr>
      <vt:lpstr>Equation</vt:lpstr>
      <vt:lpstr>Introduction and analysis of an energy index to evaluate arm motion quality in neuromuscular patients</vt:lpstr>
      <vt:lpstr>Outline</vt:lpstr>
      <vt:lpstr>PowerPoint Presentation</vt:lpstr>
      <vt:lpstr>Background</vt:lpstr>
      <vt:lpstr>Background</vt:lpstr>
      <vt:lpstr>Background</vt:lpstr>
      <vt:lpstr>Literature Review</vt:lpstr>
      <vt:lpstr>Literature Review</vt:lpstr>
      <vt:lpstr>Literature Review</vt:lpstr>
      <vt:lpstr>PowerPoint Presentation</vt:lpstr>
      <vt:lpstr>Literature Review</vt:lpstr>
      <vt:lpstr>Literature Review</vt:lpstr>
      <vt:lpstr>Literature Review</vt:lpstr>
      <vt:lpstr>Literature Review</vt:lpstr>
      <vt:lpstr>Objective</vt:lpstr>
      <vt:lpstr>Proposed Research</vt:lpstr>
      <vt:lpstr>Proposed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thinkpad</dc:creator>
  <cp:lastModifiedBy>MEHR</cp:lastModifiedBy>
  <cp:revision>329</cp:revision>
  <dcterms:created xsi:type="dcterms:W3CDTF">2015-11-21T10:10:25Z</dcterms:created>
  <dcterms:modified xsi:type="dcterms:W3CDTF">2017-10-07T02:32:38Z</dcterms:modified>
</cp:coreProperties>
</file>